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9" r:id="rId9"/>
    <p:sldId id="280" r:id="rId10"/>
    <p:sldId id="281" r:id="rId11"/>
    <p:sldId id="282" r:id="rId12"/>
    <p:sldId id="283" r:id="rId13"/>
    <p:sldId id="284" r:id="rId14"/>
    <p:sldId id="261" r:id="rId15"/>
    <p:sldId id="268" r:id="rId16"/>
    <p:sldId id="269" r:id="rId17"/>
    <p:sldId id="270" r:id="rId18"/>
    <p:sldId id="285" r:id="rId19"/>
    <p:sldId id="286" r:id="rId20"/>
    <p:sldId id="287" r:id="rId21"/>
    <p:sldId id="288" r:id="rId22"/>
    <p:sldId id="289" r:id="rId23"/>
    <p:sldId id="275" r:id="rId24"/>
    <p:sldId id="290" r:id="rId25"/>
    <p:sldId id="291" r:id="rId26"/>
    <p:sldId id="278" r:id="rId27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7" autoAdjust="0"/>
    <p:restoredTop sz="86510" autoAdjust="0"/>
  </p:normalViewPr>
  <p:slideViewPr>
    <p:cSldViewPr snapToGrid="0" snapToObjects="1">
      <p:cViewPr varScale="1">
        <p:scale>
          <a:sx n="95" d="100"/>
          <a:sy n="95" d="100"/>
        </p:scale>
        <p:origin x="600" y="90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Trebuchet MS"/>
              </a:rPr>
              <a:t>Access and analysis of MODIS NDVI (Normalized Difference Vegetation Index) Ove</a:t>
            </a:r>
            <a:r>
              <a:rPr lang="en-US" dirty="0"/>
              <a:t>r the  Sao Francisco </a:t>
            </a:r>
            <a:r>
              <a:rPr lang="en-US" dirty="0" err="1"/>
              <a:t>Verdadeiro</a:t>
            </a:r>
            <a:r>
              <a:rPr lang="en-US" dirty="0"/>
              <a:t> (SFV)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pdaac.usgs.gov/dataset_discovery/modis/modis_products_table/mod13q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arthdata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noProof="0" dirty="0"/>
              <a:t>Acceso y Análisis</a:t>
            </a:r>
            <a:r>
              <a:rPr lang="es-ES_tradnl" dirty="0"/>
              <a:t> de</a:t>
            </a:r>
            <a:r>
              <a:rPr lang="es-ES_tradnl" noProof="0" dirty="0"/>
              <a:t> MODIS NDVI en la Cuenca </a:t>
            </a:r>
            <a:r>
              <a:rPr lang="es-ES_tradnl" dirty="0"/>
              <a:t>de </a:t>
            </a:r>
            <a:r>
              <a:rPr lang="es-ES_tradnl" noProof="0" dirty="0"/>
              <a:t>Sao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/>
              <a:t>15 de Noviembre, 2022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8"/>
            </a:pPr>
            <a:r>
              <a:rPr lang="es-ES_tradnl" noProof="0" dirty="0"/>
              <a:t>Obtendrá una lista de barridos de MODIS NDVI disponibles </a:t>
            </a:r>
            <a:r>
              <a:rPr lang="es-ES_tradnl" dirty="0"/>
              <a:t>en las fechas seleccionadas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18"/>
            </a:pPr>
            <a:r>
              <a:rPr lang="es-ES_tradnl" noProof="0" dirty="0"/>
              <a:t>Haga clic en en botón </a:t>
            </a:r>
            <a:r>
              <a:rPr lang="es-ES_tradnl" b="1" noProof="0" dirty="0" err="1"/>
              <a:t>Download</a:t>
            </a:r>
            <a:r>
              <a:rPr lang="es-ES_tradnl" b="1" noProof="0" dirty="0"/>
              <a:t> Data</a:t>
            </a:r>
            <a:r>
              <a:rPr lang="es-ES_tradnl" noProof="0" dirty="0"/>
              <a:t> a la derecha</a:t>
            </a:r>
          </a:p>
          <a:p>
            <a:pPr marL="859465" lvl="1" indent="-457200"/>
            <a:r>
              <a:rPr lang="es-ES_tradnl" noProof="0" dirty="0"/>
              <a:t>Sera dirigido a la página de </a:t>
            </a:r>
            <a:r>
              <a:rPr lang="es-ES_tradnl" b="1" noProof="0" dirty="0"/>
              <a:t>Data Access</a:t>
            </a:r>
            <a:r>
              <a:rPr lang="es-ES_tradnl" noProof="0" dirty="0"/>
              <a:t>. Puede seleccionar opciones especificas para su tipo de datos y método de entrega</a:t>
            </a:r>
          </a:p>
          <a:p>
            <a:pPr marL="603478" indent="-457200">
              <a:buFont typeface="+mj-lt"/>
              <a:buAutoNum type="arabicPeriod" startAt="18"/>
            </a:pPr>
            <a:r>
              <a:rPr lang="es-ES_tradnl" dirty="0"/>
              <a:t>En</a:t>
            </a:r>
            <a:r>
              <a:rPr lang="es-ES_tradnl" noProof="0" dirty="0"/>
              <a:t> </a:t>
            </a:r>
            <a:r>
              <a:rPr lang="es-ES_tradnl" b="1" noProof="0" dirty="0" err="1"/>
              <a:t>Select</a:t>
            </a:r>
            <a:r>
              <a:rPr lang="es-ES_tradnl" b="1" noProof="0" dirty="0"/>
              <a:t> Data Access </a:t>
            </a:r>
            <a:r>
              <a:rPr lang="es-ES_tradnl" b="1" noProof="0" dirty="0" err="1"/>
              <a:t>Method</a:t>
            </a:r>
            <a:r>
              <a:rPr lang="es-ES_tradnl" noProof="0" dirty="0"/>
              <a:t>, seleccione la opción </a:t>
            </a:r>
            <a:r>
              <a:rPr lang="es-ES_tradnl" b="1" noProof="0" dirty="0" err="1"/>
              <a:t>Customize</a:t>
            </a:r>
            <a:r>
              <a:rPr lang="es-ES_tradnl" b="1" noProof="0" dirty="0"/>
              <a:t> </a:t>
            </a:r>
            <a:r>
              <a:rPr lang="es-ES_tradnl" b="1" noProof="0" dirty="0" err="1"/>
              <a:t>Product</a:t>
            </a:r>
            <a:r>
              <a:rPr lang="es-ES_tradnl" noProof="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82"/>
          <a:stretch/>
        </p:blipFill>
        <p:spPr>
          <a:xfrm>
            <a:off x="6140450" y="1130283"/>
            <a:ext cx="5805488" cy="261422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18" y="3825551"/>
            <a:ext cx="3288151" cy="25006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010122" y="1698171"/>
            <a:ext cx="935816" cy="28924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9238" y="5803969"/>
            <a:ext cx="875898" cy="43821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21"/>
            </a:pPr>
            <a:r>
              <a:rPr lang="es-ES_tradnl" noProof="0" dirty="0"/>
              <a:t>Confirme que su correo electrónico es correcto</a:t>
            </a:r>
          </a:p>
          <a:p>
            <a:pPr marL="603478" indent="-457200">
              <a:buFont typeface="+mj-lt"/>
              <a:buAutoNum type="arabicPeriod" startAt="21"/>
            </a:pPr>
            <a:r>
              <a:rPr lang="es-ES_tradnl" noProof="0" dirty="0"/>
              <a:t> Para la opción </a:t>
            </a:r>
            <a:r>
              <a:rPr lang="es-ES_tradnl" b="1" noProof="0" dirty="0" err="1"/>
              <a:t>Reformat</a:t>
            </a:r>
            <a:r>
              <a:rPr lang="es-ES_tradnl" b="1" noProof="0" dirty="0"/>
              <a:t> Output (</a:t>
            </a:r>
            <a:r>
              <a:rPr lang="es-ES_tradnl" b="1" noProof="0" dirty="0" err="1"/>
              <a:t>Optional</a:t>
            </a:r>
            <a:r>
              <a:rPr lang="es-ES_tradnl" b="1" noProof="0" dirty="0"/>
              <a:t>)</a:t>
            </a:r>
            <a:r>
              <a:rPr lang="es-ES_tradnl" noProof="0" dirty="0"/>
              <a:t>, seleccione </a:t>
            </a:r>
            <a:r>
              <a:rPr lang="es-ES_tradnl" b="1" noProof="0" dirty="0" err="1"/>
              <a:t>GeoTIFF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1"/>
            </a:pPr>
            <a:r>
              <a:rPr lang="es-ES_tradnl" dirty="0"/>
              <a:t>Deje</a:t>
            </a:r>
            <a:r>
              <a:rPr lang="es-ES_tradnl" noProof="0" dirty="0"/>
              <a:t> </a:t>
            </a:r>
            <a:r>
              <a:rPr lang="es-ES_tradnl" b="1" noProof="0" dirty="0" err="1"/>
              <a:t>Spatial</a:t>
            </a:r>
            <a:r>
              <a:rPr lang="es-ES_tradnl" b="1" noProof="0" dirty="0"/>
              <a:t> </a:t>
            </a:r>
            <a:r>
              <a:rPr lang="es-ES_tradnl" b="1" noProof="0" dirty="0" err="1"/>
              <a:t>Subsetting</a:t>
            </a:r>
            <a:r>
              <a:rPr lang="es-ES_tradnl" b="1" noProof="0" dirty="0"/>
              <a:t> (</a:t>
            </a:r>
            <a:r>
              <a:rPr lang="es-ES_tradnl" b="1" noProof="0" dirty="0" err="1"/>
              <a:t>Optional</a:t>
            </a:r>
            <a:r>
              <a:rPr lang="es-ES_tradnl" b="1" noProof="0" dirty="0"/>
              <a:t>) </a:t>
            </a:r>
            <a:r>
              <a:rPr lang="es-ES_tradnl" dirty="0"/>
              <a:t>sin indicar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1"/>
            </a:pPr>
            <a:r>
              <a:rPr lang="es-ES_tradnl" dirty="0"/>
              <a:t>Bajo</a:t>
            </a:r>
            <a:r>
              <a:rPr lang="es-ES_tradnl" noProof="0" dirty="0"/>
              <a:t> </a:t>
            </a:r>
            <a:r>
              <a:rPr lang="es-ES_tradnl" b="1" noProof="0" dirty="0" err="1"/>
              <a:t>Projection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Options</a:t>
            </a:r>
            <a:r>
              <a:rPr lang="es-ES_tradnl" b="1" noProof="0" dirty="0"/>
              <a:t>,  </a:t>
            </a:r>
            <a:r>
              <a:rPr lang="es-ES_tradnl" b="1" noProof="0" dirty="0" err="1"/>
              <a:t>Reprojection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Options</a:t>
            </a:r>
            <a:r>
              <a:rPr lang="es-ES_tradnl" b="1" noProof="0" dirty="0"/>
              <a:t> </a:t>
            </a:r>
            <a:r>
              <a:rPr lang="es-ES_tradnl" dirty="0"/>
              <a:t>seleccione</a:t>
            </a:r>
            <a:r>
              <a:rPr lang="es-ES_tradnl" noProof="0" dirty="0"/>
              <a:t> </a:t>
            </a:r>
            <a:r>
              <a:rPr lang="es-ES_tradnl" b="1" noProof="0" dirty="0" err="1"/>
              <a:t>Geographic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1"/>
            </a:pPr>
            <a:r>
              <a:rPr lang="es-ES_tradnl" noProof="0" dirty="0"/>
              <a:t>Deje </a:t>
            </a:r>
            <a:r>
              <a:rPr lang="es-ES_tradnl" b="1" noProof="0" dirty="0" err="1"/>
              <a:t>Advanced</a:t>
            </a:r>
            <a:r>
              <a:rPr lang="es-ES_tradnl" b="1" noProof="0" dirty="0"/>
              <a:t> </a:t>
            </a:r>
            <a:r>
              <a:rPr lang="es-ES_tradnl" b="1" noProof="0" dirty="0" err="1"/>
              <a:t>Settings</a:t>
            </a:r>
            <a:r>
              <a:rPr lang="es-ES_tradnl" noProof="0" dirty="0"/>
              <a:t> con su valor </a:t>
            </a:r>
            <a:r>
              <a:rPr lang="es-ES_tradnl" noProof="0" dirty="0" err="1"/>
              <a:t>preprogramado</a:t>
            </a:r>
            <a:endParaRPr lang="es-ES_tradnl" noProof="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324580"/>
            <a:ext cx="5805488" cy="4653339"/>
          </a:xfrm>
        </p:spPr>
      </p:pic>
    </p:spTree>
    <p:extLst>
      <p:ext uri="{BB962C8B-B14F-4D97-AF65-F5344CB8AC3E}">
        <p14:creationId xmlns:p14="http://schemas.microsoft.com/office/powerpoint/2010/main" val="917103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26"/>
            </a:pPr>
            <a:r>
              <a:rPr lang="es-ES_tradnl" dirty="0"/>
              <a:t>Bajo</a:t>
            </a:r>
            <a:r>
              <a:rPr lang="es-ES_tradnl" noProof="0" dirty="0"/>
              <a:t> </a:t>
            </a:r>
            <a:r>
              <a:rPr lang="es-ES_tradnl" b="1" noProof="0" dirty="0"/>
              <a:t>Band </a:t>
            </a:r>
            <a:r>
              <a:rPr lang="es-ES_tradnl" b="1" noProof="0" dirty="0" err="1"/>
              <a:t>Subsetting</a:t>
            </a:r>
            <a:r>
              <a:rPr lang="es-ES_tradnl" b="1" noProof="0" dirty="0"/>
              <a:t> (</a:t>
            </a:r>
            <a:r>
              <a:rPr lang="es-ES_tradnl" b="1" noProof="0" dirty="0" err="1"/>
              <a:t>Optional</a:t>
            </a:r>
            <a:r>
              <a:rPr lang="es-ES_tradnl" b="1" noProof="0" dirty="0"/>
              <a:t>)</a:t>
            </a:r>
            <a:r>
              <a:rPr lang="es-ES_tradnl" noProof="0" dirty="0"/>
              <a:t>, haga clic en la flecha al lado de </a:t>
            </a:r>
            <a:r>
              <a:rPr lang="es-ES_tradnl" b="1" noProof="0" dirty="0"/>
              <a:t>MODIS_Grid_16DAY_250m_500m_VI</a:t>
            </a:r>
            <a:r>
              <a:rPr lang="es-ES_tradnl" noProof="0" dirty="0"/>
              <a:t>. </a:t>
            </a:r>
            <a:r>
              <a:rPr lang="es-ES_tradnl" dirty="0"/>
              <a:t>Esto mostrará</a:t>
            </a:r>
            <a:r>
              <a:rPr lang="es-ES_tradnl" noProof="0" dirty="0"/>
              <a:t> </a:t>
            </a:r>
            <a:r>
              <a:rPr lang="es-ES_tradnl" dirty="0"/>
              <a:t>todas las bandas o productos disponibles</a:t>
            </a:r>
            <a:endParaRPr lang="es-ES_tradnl" noProof="0" dirty="0"/>
          </a:p>
          <a:p>
            <a:pPr marL="859465" lvl="1" indent="-457200"/>
            <a:r>
              <a:rPr lang="es-ES_tradnl" dirty="0"/>
              <a:t>Ú</a:t>
            </a:r>
            <a:r>
              <a:rPr lang="es-ES_tradnl" noProof="0" dirty="0"/>
              <a:t>nicamente nos interesa descargar la opción </a:t>
            </a:r>
            <a:r>
              <a:rPr lang="es-ES_tradnl" b="1" noProof="0" dirty="0"/>
              <a:t>250 m 16 </a:t>
            </a:r>
            <a:r>
              <a:rPr lang="es-ES_tradnl" b="1" noProof="0" dirty="0" err="1"/>
              <a:t>days</a:t>
            </a:r>
            <a:r>
              <a:rPr lang="es-ES_tradnl" b="1" noProof="0" dirty="0"/>
              <a:t> NDVI</a:t>
            </a:r>
            <a:r>
              <a:rPr lang="es-ES_tradnl" noProof="0" dirty="0"/>
              <a:t>. </a:t>
            </a:r>
            <a:r>
              <a:rPr lang="es-ES_tradnl" noProof="0" dirty="0" err="1"/>
              <a:t>Desindique</a:t>
            </a:r>
            <a:r>
              <a:rPr lang="es-ES_tradnl" noProof="0" dirty="0"/>
              <a:t> todas las otras opciones</a:t>
            </a:r>
          </a:p>
          <a:p>
            <a:pPr marL="603478" indent="-457200">
              <a:buFont typeface="+mj-lt"/>
              <a:buAutoNum type="arabicPeriod" startAt="26"/>
            </a:pPr>
            <a:r>
              <a:rPr lang="es-ES_tradnl" dirty="0"/>
              <a:t>Haga clic en </a:t>
            </a:r>
            <a:r>
              <a:rPr lang="es-ES_tradnl" b="1" noProof="0" dirty="0" err="1"/>
              <a:t>Continue</a:t>
            </a:r>
            <a:r>
              <a:rPr lang="es-ES_tradnl" b="1" noProof="0" dirty="0"/>
              <a:t> </a:t>
            </a:r>
            <a:r>
              <a:rPr lang="es-ES_tradnl" noProof="0" dirty="0"/>
              <a:t>en la esquina inferior derecha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580222"/>
            <a:ext cx="5805488" cy="4142055"/>
          </a:xfrm>
        </p:spPr>
      </p:pic>
      <p:sp>
        <p:nvSpPr>
          <p:cNvPr id="9" name="Rectangle 8"/>
          <p:cNvSpPr/>
          <p:nvPr/>
        </p:nvSpPr>
        <p:spPr>
          <a:xfrm>
            <a:off x="11131420" y="5284067"/>
            <a:ext cx="671806" cy="3516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1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853291"/>
            <a:ext cx="6915294" cy="57277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28"/>
            </a:pPr>
            <a:r>
              <a:rPr lang="es-ES_tradnl" noProof="0" dirty="0"/>
              <a:t>Revise sus datos de contacto en la siguiente pantalla y pulse </a:t>
            </a:r>
            <a:r>
              <a:rPr lang="es-ES_tradnl" b="1" noProof="0" dirty="0" err="1"/>
              <a:t>Submit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8"/>
            </a:pPr>
            <a:r>
              <a:rPr lang="es-ES_tradnl" noProof="0" dirty="0"/>
              <a:t>Ahora sus datos empezarán a procesarse. </a:t>
            </a:r>
            <a:r>
              <a:rPr lang="es-ES_tradnl" b="1" dirty="0"/>
              <a:t>Mantenga esta página abierta</a:t>
            </a:r>
            <a:r>
              <a:rPr lang="es-ES_tradnl" b="1" noProof="0" dirty="0"/>
              <a:t>.</a:t>
            </a:r>
            <a:r>
              <a:rPr lang="es-ES_tradnl" noProof="0" dirty="0"/>
              <a:t> </a:t>
            </a:r>
            <a:r>
              <a:rPr lang="es-ES_tradnl" dirty="0"/>
              <a:t>Recibirá un correo electrónico cuando el procesamiento esté</a:t>
            </a:r>
            <a:r>
              <a:rPr lang="es-ES_tradnl" noProof="0" dirty="0"/>
              <a:t> completo </a:t>
            </a:r>
            <a:r>
              <a:rPr lang="es-ES_tradnl" dirty="0"/>
              <a:t>y se le proporcionará un enlace para descargar los datos directamente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8"/>
            </a:pPr>
            <a:r>
              <a:rPr lang="es-ES_tradnl" dirty="0"/>
              <a:t>Una vez que el procesamiento esté completo haga </a:t>
            </a:r>
            <a:r>
              <a:rPr lang="es-ES_tradnl" noProof="0" dirty="0"/>
              <a:t>clic en el archivo .</a:t>
            </a:r>
            <a:r>
              <a:rPr lang="es-ES_tradnl" noProof="0" dirty="0" err="1"/>
              <a:t>zip</a:t>
            </a:r>
            <a:r>
              <a:rPr lang="es-ES_tradnl" noProof="0" dirty="0"/>
              <a:t> y guárdelo en su computadora</a:t>
            </a:r>
          </a:p>
          <a:p>
            <a:pPr marL="859465" lvl="1" indent="-457200"/>
            <a:r>
              <a:rPr lang="es-ES_tradnl" dirty="0"/>
              <a:t>También le aparecerá una</a:t>
            </a:r>
            <a:r>
              <a:rPr lang="es-ES_tradnl" noProof="0" dirty="0"/>
              <a:t> carpeta y un archivo .</a:t>
            </a:r>
            <a:r>
              <a:rPr lang="es-ES_tradnl" noProof="0" dirty="0" err="1"/>
              <a:t>tif</a:t>
            </a:r>
            <a:r>
              <a:rPr lang="es-ES_tradnl" noProof="0" dirty="0"/>
              <a:t> file </a:t>
            </a:r>
            <a:r>
              <a:rPr lang="es-ES_tradnl" dirty="0"/>
              <a:t>para cada</a:t>
            </a:r>
            <a:r>
              <a:rPr lang="es-ES_tradnl" noProof="0" dirty="0"/>
              <a:t> año-mes-fecha seleccionada</a:t>
            </a:r>
          </a:p>
        </p:txBody>
      </p:sp>
      <p:pic>
        <p:nvPicPr>
          <p:cNvPr id="7" name="Content Placeholder 6" descr="Screen Shot 2017-11-15 at 6.50.34 P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45" y="853291"/>
            <a:ext cx="4788392" cy="2537755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157544" y="3391046"/>
            <a:ext cx="4789345" cy="2941919"/>
          </a:xfrm>
          <a:prstGeom prst="rect">
            <a:avLst/>
          </a:prstGeom>
        </p:spPr>
        <p:txBody>
          <a:bodyPr vert="horz" lIns="0" tIns="60949" rIns="121899" bIns="60949" rtlCol="0">
            <a:normAutofit lnSpcReduction="10000"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478" indent="-457200">
              <a:buFont typeface="+mj-lt"/>
              <a:buAutoNum type="arabicPeriod" startAt="31"/>
            </a:pPr>
            <a:r>
              <a:rPr lang="es-ES_tradnl" dirty="0"/>
              <a:t>También puede copiar los mismos datos de NDVI del USB flash drive de la capacitación  y guardar los datos en su computadora en una carpeta con el nombre </a:t>
            </a:r>
            <a:r>
              <a:rPr lang="es-ES_tradnl" b="1" dirty="0"/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46271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Parte 2: Analice Diferencias Interanuales </a:t>
            </a:r>
            <a:br>
              <a:rPr lang="es-ES_tradnl" noProof="0" dirty="0"/>
            </a:br>
            <a:r>
              <a:rPr lang="es-ES_tradnl" dirty="0"/>
              <a:t>de </a:t>
            </a:r>
            <a:r>
              <a:rPr lang="es-ES_tradnl" noProof="0" dirty="0"/>
              <a:t>NDVI Usando QGIS</a:t>
            </a:r>
          </a:p>
        </p:txBody>
      </p:sp>
    </p:spTree>
    <p:extLst>
      <p:ext uri="{BB962C8B-B14F-4D97-AF65-F5344CB8AC3E}">
        <p14:creationId xmlns:p14="http://schemas.microsoft.com/office/powerpoint/2010/main" val="726882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de NDVI Usando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dirty="0"/>
              <a:t>Abra</a:t>
            </a:r>
            <a:r>
              <a:rPr lang="es-ES_tradnl" noProof="0" dirty="0"/>
              <a:t> QGIS y comience un nuevo proyecto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Desde el menú en la parte superior pulse</a:t>
            </a:r>
            <a:r>
              <a:rPr lang="es-ES_tradnl" noProof="0" dirty="0"/>
              <a:t> </a:t>
            </a:r>
            <a:r>
              <a:rPr lang="es-ES_tradnl" b="1" noProof="0" dirty="0"/>
              <a:t>Web</a:t>
            </a:r>
            <a:r>
              <a:rPr lang="es-ES_tradnl" noProof="0" dirty="0"/>
              <a:t>, seleccione </a:t>
            </a:r>
            <a:r>
              <a:rPr lang="es-ES_tradnl" b="1" noProof="0" dirty="0"/>
              <a:t>Open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</a:t>
            </a:r>
            <a:r>
              <a:rPr lang="es-ES_tradnl" noProof="0" dirty="0"/>
              <a:t> </a:t>
            </a:r>
            <a:r>
              <a:rPr lang="es-ES_tradnl" dirty="0"/>
              <a:t>y</a:t>
            </a:r>
            <a:r>
              <a:rPr lang="es-ES_tradnl" noProof="0" dirty="0"/>
              <a:t> seleccione el </a:t>
            </a:r>
            <a:r>
              <a:rPr lang="es-ES_tradnl" dirty="0"/>
              <a:t>mapa de fondo </a:t>
            </a:r>
            <a:r>
              <a:rPr lang="es-ES_tradnl" b="1" noProof="0" dirty="0" err="1"/>
              <a:t>OpenStreetMap</a:t>
            </a:r>
            <a:endParaRPr lang="es-ES_tradnl" b="1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el menú de la barra a la izquierda y pulse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Vector</a:t>
            </a:r>
            <a:r>
              <a:rPr lang="es-ES_tradnl" noProof="0" dirty="0"/>
              <a:t> </a:t>
            </a:r>
            <a:r>
              <a:rPr lang="es-ES_tradnl" dirty="0"/>
              <a:t>para añadir</a:t>
            </a:r>
            <a:r>
              <a:rPr lang="es-ES_tradnl" noProof="0" dirty="0"/>
              <a:t> la </a:t>
            </a:r>
            <a:r>
              <a:rPr lang="es-ES_tradnl" noProof="0" dirty="0" err="1"/>
              <a:t>shapefile</a:t>
            </a:r>
            <a:r>
              <a:rPr lang="es-ES_tradnl" noProof="0" dirty="0"/>
              <a:t> SFV: sfv_4326.shp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Para conseguir una </a:t>
            </a:r>
            <a:r>
              <a:rPr lang="es-ES_tradnl" noProof="0" dirty="0" err="1"/>
              <a:t>shapefile</a:t>
            </a:r>
            <a:r>
              <a:rPr lang="es-ES_tradnl" noProof="0" dirty="0"/>
              <a:t> transparente, únicamente</a:t>
            </a:r>
            <a:r>
              <a:rPr lang="es-ES_tradnl" dirty="0"/>
              <a:t> con bordes</a:t>
            </a:r>
            <a:r>
              <a:rPr lang="es-ES_tradnl" noProof="0" dirty="0"/>
              <a:t>, haga clic con el botón </a:t>
            </a:r>
            <a:r>
              <a:rPr lang="es-ES_tradnl" dirty="0"/>
              <a:t>derecho en el archivo de fondo, y</a:t>
            </a:r>
            <a:r>
              <a:rPr lang="es-ES_tradnl" noProof="0" dirty="0"/>
              <a:t>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/>
              <a:t>Style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Haga clic en la flecha con dirección hacia abajo en la ventana </a:t>
            </a:r>
            <a:r>
              <a:rPr lang="es-ES_tradnl" b="1" noProof="0" dirty="0" err="1"/>
              <a:t>Fill</a:t>
            </a:r>
            <a:r>
              <a:rPr lang="es-ES_tradnl" b="1" noProof="0" dirty="0"/>
              <a:t> </a:t>
            </a:r>
            <a:r>
              <a:rPr lang="es-ES_tradnl" noProof="0" dirty="0"/>
              <a:t>y seleccione </a:t>
            </a:r>
            <a:r>
              <a:rPr lang="es-ES_tradnl" b="1" noProof="0" dirty="0" err="1"/>
              <a:t>Transparent</a:t>
            </a:r>
            <a:r>
              <a:rPr lang="es-ES_tradnl" b="1" noProof="0" dirty="0"/>
              <a:t> </a:t>
            </a:r>
            <a:r>
              <a:rPr lang="es-ES_tradnl" b="1" noProof="0" dirty="0" err="1"/>
              <a:t>fill</a:t>
            </a:r>
            <a:endParaRPr lang="es-ES_tradnl" b="1" noProof="0" dirty="0"/>
          </a:p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Haga clic en la flecha con dirección hacia abajo en la </a:t>
            </a:r>
            <a:r>
              <a:rPr lang="es-ES_tradnl" dirty="0"/>
              <a:t>ventana </a:t>
            </a:r>
            <a:r>
              <a:rPr lang="es-ES_tradnl" b="1" noProof="0" dirty="0" err="1"/>
              <a:t>Outline</a:t>
            </a:r>
            <a:r>
              <a:rPr lang="es-ES_tradnl" noProof="0" dirty="0"/>
              <a:t> y elija el color del </a:t>
            </a:r>
            <a:r>
              <a:rPr lang="es-ES_tradnl" dirty="0"/>
              <a:t>borde de la </a:t>
            </a:r>
            <a:r>
              <a:rPr lang="es-ES_tradnl" dirty="0" err="1"/>
              <a:t>shapefile</a:t>
            </a:r>
            <a:r>
              <a:rPr lang="es-ES_tradnl" noProof="0" dirty="0"/>
              <a:t> (este ejemplo usa morado)</a:t>
            </a:r>
          </a:p>
        </p:txBody>
      </p:sp>
    </p:spTree>
    <p:extLst>
      <p:ext uri="{BB962C8B-B14F-4D97-AF65-F5344CB8AC3E}">
        <p14:creationId xmlns:p14="http://schemas.microsoft.com/office/powerpoint/2010/main" val="115411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7027228" cy="50419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7"/>
            </a:pPr>
            <a:r>
              <a:rPr lang="es-ES_tradnl" dirty="0"/>
              <a:t>Cambie el </a:t>
            </a:r>
            <a:r>
              <a:rPr lang="es-ES_tradnl" b="1" dirty="0" err="1"/>
              <a:t>outline</a:t>
            </a:r>
            <a:r>
              <a:rPr lang="es-ES_tradnl" b="1" dirty="0"/>
              <a:t> </a:t>
            </a:r>
            <a:r>
              <a:rPr lang="es-ES_tradnl" b="1" dirty="0" err="1"/>
              <a:t>width</a:t>
            </a:r>
            <a:r>
              <a:rPr lang="es-ES_tradnl" dirty="0"/>
              <a:t> a 2.0</a:t>
            </a:r>
          </a:p>
          <a:p>
            <a:pPr marL="603478" indent="-457200">
              <a:buFont typeface="+mj-lt"/>
              <a:buAutoNum type="arabicPeriod" startAt="8"/>
            </a:pP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y deberá obtener el siguiente resultado en la ventana de QGIS </a:t>
            </a:r>
          </a:p>
          <a:p>
            <a:pPr marL="603478" lvl="0" indent="-457200">
              <a:buFont typeface="+mj-lt"/>
              <a:buAutoNum type="arabicPeriod" startAt="8"/>
            </a:pPr>
            <a:r>
              <a:rPr lang="es-ES_tradnl" noProof="0" dirty="0"/>
              <a:t>Ahora vaya a la carpeta de NDVI </a:t>
            </a:r>
            <a:r>
              <a:rPr lang="es-ES_tradnl" dirty="0"/>
              <a:t>y cambie el nombre de los ficheros </a:t>
            </a:r>
            <a:r>
              <a:rPr lang="es-ES_tradnl" noProof="0" dirty="0"/>
              <a:t>a  nombres más cortos y convenientes.  </a:t>
            </a:r>
            <a:r>
              <a:rPr lang="es-ES_tradnl" dirty="0"/>
              <a:t>Por ejemplo, para al fichero:</a:t>
            </a:r>
            <a:r>
              <a:rPr lang="es-ES_tradnl" noProof="0" dirty="0"/>
              <a:t> </a:t>
            </a:r>
            <a:r>
              <a:rPr lang="es-ES_tradnl" b="1" noProof="0" dirty="0"/>
              <a:t>MOD13Q1_A2016033_h13v11_006_2016035114528_MODIS_Grid_16DAY_250m_500m_VI_250m_16_days_NDVI_2c47e848 </a:t>
            </a:r>
            <a:r>
              <a:rPr lang="es-ES_tradnl" noProof="0" dirty="0"/>
              <a:t>puede cambiarle el </a:t>
            </a:r>
            <a:r>
              <a:rPr lang="es-ES_tradnl" dirty="0"/>
              <a:t>nombre a</a:t>
            </a:r>
            <a:r>
              <a:rPr lang="es-ES_tradnl" noProof="0" dirty="0"/>
              <a:t> </a:t>
            </a:r>
            <a:r>
              <a:rPr lang="es-ES_tradnl" b="1" noProof="0" dirty="0"/>
              <a:t>NDVI-2016033</a:t>
            </a:r>
          </a:p>
          <a:p>
            <a:pPr marL="603478" indent="-457200">
              <a:buFont typeface="+mj-lt"/>
              <a:buAutoNum type="arabicPeriod" startAt="8"/>
            </a:pPr>
            <a:endParaRPr lang="es-ES_tradnl" noProof="0" dirty="0"/>
          </a:p>
        </p:txBody>
      </p:sp>
      <p:pic>
        <p:nvPicPr>
          <p:cNvPr id="12" name="Content Placeholder 6" descr="Screen Shot 2017-11-14 at 1.45.16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086" y="1276613"/>
            <a:ext cx="4400851" cy="3600187"/>
          </a:xfrm>
        </p:spPr>
      </p:pic>
    </p:spTree>
    <p:extLst>
      <p:ext uri="{BB962C8B-B14F-4D97-AF65-F5344CB8AC3E}">
        <p14:creationId xmlns:p14="http://schemas.microsoft.com/office/powerpoint/2010/main" val="1197682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1" y="892806"/>
            <a:ext cx="7461831" cy="5444931"/>
          </a:xfrm>
        </p:spPr>
        <p:txBody>
          <a:bodyPr>
            <a:noAutofit/>
          </a:bodyPr>
          <a:lstStyle/>
          <a:p>
            <a:pPr marL="603478" lvl="0" indent="-457200">
              <a:buAutoNum type="arabicPeriod" startAt="10"/>
            </a:pPr>
            <a:r>
              <a:rPr lang="es-ES_tradnl" noProof="0" dirty="0"/>
              <a:t>Haga clic en la </a:t>
            </a:r>
            <a:r>
              <a:rPr lang="es-ES_tradnl" noProof="0" dirty="0" err="1"/>
              <a:t>funci</a:t>
            </a:r>
            <a:r>
              <a:rPr lang="es-ES_tradnl" dirty="0" err="1"/>
              <a:t>ón</a:t>
            </a:r>
            <a:r>
              <a:rPr lang="es-ES_tradnl" noProof="0" dirty="0"/>
              <a:t>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Raster</a:t>
            </a:r>
            <a:r>
              <a:rPr lang="es-ES_tradnl" noProof="0" dirty="0"/>
              <a:t> a la izquierda y añada NDVI-2016033</a:t>
            </a:r>
          </a:p>
          <a:p>
            <a:pPr marL="603478" lvl="0" indent="-457200">
              <a:buAutoNum type="arabicPeriod" startAt="10"/>
            </a:pPr>
            <a:r>
              <a:rPr lang="es-ES_tradnl" noProof="0" dirty="0"/>
              <a:t>En la barra superior vaya a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Extraction</a:t>
            </a:r>
            <a:r>
              <a:rPr lang="es-ES_tradnl" noProof="0" dirty="0"/>
              <a:t> &gt; </a:t>
            </a:r>
            <a:r>
              <a:rPr lang="es-ES_tradnl" b="1" noProof="0" dirty="0" err="1"/>
              <a:t>Clipper</a:t>
            </a:r>
            <a:r>
              <a:rPr lang="es-ES_tradnl" noProof="0" dirty="0"/>
              <a:t> </a:t>
            </a:r>
            <a:r>
              <a:rPr lang="es-ES_tradnl" dirty="0"/>
              <a:t>para abrir la ventana de opciones de</a:t>
            </a:r>
            <a:r>
              <a:rPr lang="es-ES_tradnl" noProof="0" dirty="0"/>
              <a:t> </a:t>
            </a:r>
            <a:r>
              <a:rPr lang="es-ES_tradnl" noProof="0" dirty="0" err="1"/>
              <a:t>Clipper</a:t>
            </a:r>
            <a:r>
              <a:rPr lang="es-ES_tradnl" noProof="0" dirty="0"/>
              <a:t> (recorte)</a:t>
            </a:r>
          </a:p>
          <a:p>
            <a:pPr marL="603478" lvl="0" indent="-457200">
              <a:buAutoNum type="arabicPeriod" startAt="10"/>
            </a:pPr>
            <a:r>
              <a:rPr lang="es-ES_tradnl" dirty="0"/>
              <a:t>Verá </a:t>
            </a:r>
            <a:r>
              <a:rPr lang="es-ES_tradnl" b="1" noProof="0" dirty="0" err="1"/>
              <a:t>Extent</a:t>
            </a:r>
            <a:r>
              <a:rPr lang="es-ES_tradnl" noProof="0" dirty="0"/>
              <a:t> seleccionado en la ventana</a:t>
            </a:r>
          </a:p>
          <a:p>
            <a:pPr marL="603478" lvl="0" indent="-457200">
              <a:buAutoNum type="arabicPeriod" startAt="10"/>
            </a:pPr>
            <a:r>
              <a:rPr lang="es-ES_tradnl" dirty="0"/>
              <a:t>Haga clic en </a:t>
            </a:r>
            <a:r>
              <a:rPr lang="es-ES_tradnl" b="1" dirty="0" err="1"/>
              <a:t>Select</a:t>
            </a:r>
            <a:r>
              <a:rPr lang="es-ES_tradnl" dirty="0"/>
              <a:t> para teclear el nombre del</a:t>
            </a:r>
            <a:r>
              <a:rPr lang="es-ES_tradnl" noProof="0" dirty="0"/>
              <a:t> </a:t>
            </a:r>
            <a:r>
              <a:rPr lang="es-ES_tradnl" b="1" noProof="0" dirty="0"/>
              <a:t>Output file </a:t>
            </a:r>
            <a:r>
              <a:rPr lang="es-ES_tradnl" noProof="0" dirty="0"/>
              <a:t>o archivo de salida</a:t>
            </a:r>
            <a:r>
              <a:rPr lang="es-ES_tradnl" b="1" noProof="0" dirty="0"/>
              <a:t> </a:t>
            </a:r>
            <a:r>
              <a:rPr lang="es-ES_tradnl" noProof="0" dirty="0"/>
              <a:t>(sugerencia: </a:t>
            </a:r>
            <a:r>
              <a:rPr lang="es-ES_tradnl" b="1" noProof="0" dirty="0"/>
              <a:t>Temp1.tif</a:t>
            </a:r>
            <a:r>
              <a:rPr lang="es-ES_tradnl" noProof="0" dirty="0"/>
              <a:t>)</a:t>
            </a:r>
          </a:p>
          <a:p>
            <a:pPr marL="603478" lvl="0" indent="-457200">
              <a:buAutoNum type="arabicPeriod" startAt="10"/>
            </a:pPr>
            <a:r>
              <a:rPr lang="es-ES_tradnl" dirty="0"/>
              <a:t>Arrastre el cursor a través del</a:t>
            </a:r>
            <a:r>
              <a:rPr lang="es-ES_tradnl" noProof="0" dirty="0"/>
              <a:t> mapa para  </a:t>
            </a:r>
            <a:r>
              <a:rPr lang="es-ES_tradnl" dirty="0"/>
              <a:t>dibujar un rectángulo alrededor del </a:t>
            </a:r>
            <a:r>
              <a:rPr lang="es-ES_tradnl" noProof="0" dirty="0" err="1"/>
              <a:t>shapefile</a:t>
            </a:r>
            <a:r>
              <a:rPr lang="es-ES_tradnl" noProof="0" dirty="0"/>
              <a:t> </a:t>
            </a:r>
          </a:p>
          <a:p>
            <a:pPr marL="603478" lvl="0" indent="-457200">
              <a:buAutoNum type="arabicPeriod" startAt="10"/>
            </a:pPr>
            <a:r>
              <a:rPr lang="es-ES_tradnl" noProof="0" dirty="0"/>
              <a:t>Obtendrá la capa recortada rectangular en el mapa</a:t>
            </a:r>
          </a:p>
        </p:txBody>
      </p:sp>
      <p:pic>
        <p:nvPicPr>
          <p:cNvPr id="6" name="Content Placeholder 5" descr="Screen Shot 2017-11-15 at 11.25.00 PM.png"/>
          <p:cNvPicPr>
            <a:picLocks noGrp="1" noChangeAspect="1"/>
          </p:cNvPicPr>
          <p:nvPr>
            <p:ph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" t="2612" r="2324" b="2254"/>
          <a:stretch/>
        </p:blipFill>
        <p:spPr>
          <a:xfrm>
            <a:off x="7786506" y="892806"/>
            <a:ext cx="4160066" cy="26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38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217965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6"/>
            </a:pPr>
            <a:r>
              <a:rPr lang="es-ES_tradnl" dirty="0"/>
              <a:t>Ahora recorte de nuevo la capa</a:t>
            </a:r>
            <a:r>
              <a:rPr lang="es-ES_tradnl" noProof="0" dirty="0"/>
              <a:t> usando el</a:t>
            </a:r>
            <a:r>
              <a:rPr lang="es-ES_tradnl" dirty="0"/>
              <a:t> </a:t>
            </a:r>
            <a:r>
              <a:rPr lang="es-ES_tradnl" noProof="0" dirty="0" err="1"/>
              <a:t>SFVshapefile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16"/>
            </a:pPr>
            <a:r>
              <a:rPr lang="es-ES_tradnl" noProof="0" dirty="0"/>
              <a:t>En el menú superior, vaya a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Extraction</a:t>
            </a:r>
            <a:r>
              <a:rPr lang="es-ES_tradnl" noProof="0" dirty="0"/>
              <a:t> &gt; </a:t>
            </a:r>
            <a:br>
              <a:rPr lang="es-ES_tradnl" noProof="0" dirty="0"/>
            </a:br>
            <a:r>
              <a:rPr lang="es-ES_tradnl" b="1" noProof="0" dirty="0" err="1"/>
              <a:t>Clipper</a:t>
            </a:r>
            <a:r>
              <a:rPr lang="es-ES_tradnl" b="1" noProof="0" dirty="0"/>
              <a:t> </a:t>
            </a:r>
            <a:r>
              <a:rPr lang="es-ES_tradnl" dirty="0"/>
              <a:t>para abrir la ventana de opciones de </a:t>
            </a:r>
            <a:r>
              <a:rPr lang="es-ES_tradnl" dirty="0" err="1"/>
              <a:t>Clipper</a:t>
            </a:r>
            <a:r>
              <a:rPr lang="es-ES_tradnl" dirty="0"/>
              <a:t> (recorte) 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16"/>
            </a:pPr>
            <a:r>
              <a:rPr lang="es-ES_tradnl" dirty="0"/>
              <a:t>En la ventana del</a:t>
            </a:r>
            <a:r>
              <a:rPr lang="es-ES_tradnl" noProof="0" dirty="0"/>
              <a:t> Input File (</a:t>
            </a:r>
            <a:r>
              <a:rPr lang="es-ES_tradnl" noProof="0" dirty="0" err="1"/>
              <a:t>raster</a:t>
            </a:r>
            <a:r>
              <a:rPr lang="es-ES_tradnl" noProof="0" dirty="0"/>
              <a:t>), seleccione </a:t>
            </a:r>
            <a:r>
              <a:rPr lang="es-ES_tradnl" dirty="0"/>
              <a:t>el archivo recortado </a:t>
            </a:r>
            <a:r>
              <a:rPr lang="es-ES_tradnl" noProof="0" dirty="0"/>
              <a:t>rectangular, </a:t>
            </a:r>
            <a:r>
              <a:rPr lang="es-ES_tradnl" b="1" noProof="0" dirty="0"/>
              <a:t>Temp1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16"/>
            </a:pPr>
            <a:r>
              <a:rPr lang="es-ES_tradnl" dirty="0"/>
              <a:t>En la ventana del</a:t>
            </a:r>
            <a:r>
              <a:rPr lang="es-ES_tradnl" noProof="0" dirty="0"/>
              <a:t> </a:t>
            </a:r>
            <a:r>
              <a:rPr lang="es-ES_tradnl" dirty="0"/>
              <a:t>O</a:t>
            </a:r>
            <a:r>
              <a:rPr lang="es-ES_tradnl" noProof="0" dirty="0" err="1"/>
              <a:t>utput</a:t>
            </a:r>
            <a:r>
              <a:rPr lang="es-ES_tradnl" noProof="0" dirty="0"/>
              <a:t> </a:t>
            </a:r>
            <a:r>
              <a:rPr lang="es-ES_tradnl" dirty="0"/>
              <a:t>F</a:t>
            </a:r>
            <a:r>
              <a:rPr lang="es-ES_tradnl" noProof="0" dirty="0" err="1"/>
              <a:t>ile</a:t>
            </a:r>
            <a:r>
              <a:rPr lang="es-ES_tradnl" noProof="0" dirty="0"/>
              <a:t>, seleccione la carpe</a:t>
            </a:r>
            <a:r>
              <a:rPr lang="es-ES_tradnl" dirty="0" err="1"/>
              <a:t>ta</a:t>
            </a:r>
            <a:r>
              <a:rPr lang="es-ES_tradnl" dirty="0"/>
              <a:t> del output (carpeta de salida) </a:t>
            </a:r>
            <a:r>
              <a:rPr lang="es-ES_tradnl" noProof="0" dirty="0"/>
              <a:t>y teclee el nombre del fichero </a:t>
            </a:r>
            <a:br>
              <a:rPr lang="es-ES_tradnl" noProof="0" dirty="0"/>
            </a:br>
            <a:r>
              <a:rPr lang="es-ES_tradnl" noProof="0" dirty="0"/>
              <a:t>(Sugerencia: </a:t>
            </a:r>
            <a:r>
              <a:rPr lang="es-ES_tradnl" b="1" noProof="0" dirty="0"/>
              <a:t>NDVI_2016033-Clipped</a:t>
            </a:r>
            <a:r>
              <a:rPr lang="es-ES_tradnl" noProof="0" dirty="0"/>
              <a:t>)</a:t>
            </a:r>
          </a:p>
          <a:p>
            <a:pPr marL="603478" indent="-457200">
              <a:buFont typeface="+mj-lt"/>
              <a:buAutoNum type="arabicPeriod" startAt="16"/>
            </a:pPr>
            <a:r>
              <a:rPr lang="es-ES_tradnl" noProof="0" dirty="0"/>
              <a:t>Seleccione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</a:t>
            </a:r>
            <a:r>
              <a:rPr lang="es-ES_tradnl" dirty="0"/>
              <a:t>y en la ventana de</a:t>
            </a:r>
            <a:r>
              <a:rPr lang="es-ES_tradnl" noProof="0" dirty="0"/>
              <a:t>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br>
              <a:rPr lang="es-ES_tradnl" b="1" noProof="0" dirty="0"/>
            </a:br>
            <a:r>
              <a:rPr lang="es-ES_tradnl" b="1" noProof="0" dirty="0" err="1"/>
              <a:t>Layer</a:t>
            </a:r>
            <a:r>
              <a:rPr lang="es-ES_tradnl" noProof="0" dirty="0"/>
              <a:t> seleccione </a:t>
            </a:r>
            <a:r>
              <a:rPr lang="es-ES_tradnl" dirty="0"/>
              <a:t>el </a:t>
            </a:r>
            <a:r>
              <a:rPr lang="es-ES_tradnl" noProof="0" dirty="0" err="1"/>
              <a:t>shapefile</a:t>
            </a:r>
            <a:r>
              <a:rPr lang="es-ES_tradnl" noProof="0" dirty="0"/>
              <a:t> </a:t>
            </a:r>
            <a:r>
              <a:rPr lang="es-ES_tradnl" b="1" noProof="0" dirty="0"/>
              <a:t>sfv_4326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16"/>
            </a:pP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</a:t>
            </a:r>
            <a:r>
              <a:rPr lang="es-ES_tradnl" dirty="0"/>
              <a:t>en la esquina de abajo derecha</a:t>
            </a:r>
            <a:endParaRPr lang="es-ES_tradnl" noProof="0" dirty="0"/>
          </a:p>
          <a:p>
            <a:pPr marL="859465" lvl="1" indent="-457200"/>
            <a:r>
              <a:rPr lang="es-ES_tradnl" noProof="0" dirty="0"/>
              <a:t>Vera los datos recortados por el </a:t>
            </a:r>
            <a:r>
              <a:rPr lang="es-ES_tradnl" noProof="0" dirty="0" err="1"/>
              <a:t>shapefile</a:t>
            </a:r>
            <a:endParaRPr lang="es-ES_tradnl" noProof="0" dirty="0"/>
          </a:p>
        </p:txBody>
      </p:sp>
      <p:pic>
        <p:nvPicPr>
          <p:cNvPr id="5" name="Content Placeholder 5" descr="Screen Shot 2017-11-15 at 11.33.50 PM.pn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9" t="1814" r="3374" b="4777"/>
          <a:stretch/>
        </p:blipFill>
        <p:spPr>
          <a:xfrm>
            <a:off x="8398874" y="3860142"/>
            <a:ext cx="3547698" cy="22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3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6630988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22"/>
            </a:pPr>
            <a:r>
              <a:rPr lang="es-ES_tradnl" noProof="0" dirty="0"/>
              <a:t>Repita el paso10 para las siguientes capas </a:t>
            </a:r>
            <a:r>
              <a:rPr lang="es-ES_tradnl" noProof="0" dirty="0" err="1"/>
              <a:t>raster</a:t>
            </a:r>
            <a:r>
              <a:rPr lang="es-ES_tradnl" noProof="0" dirty="0"/>
              <a:t>: NDVI_2016049, NDVI_2017033, NDVI_2017049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s-ES_tradnl" noProof="0" dirty="0"/>
              <a:t>Repita los pasos 11-21 </a:t>
            </a:r>
            <a:r>
              <a:rPr lang="es-ES_tradnl" dirty="0"/>
              <a:t>y efectúe</a:t>
            </a:r>
            <a:r>
              <a:rPr lang="es-ES_tradnl" noProof="0" dirty="0"/>
              <a:t> el doble recorte </a:t>
            </a:r>
            <a:r>
              <a:rPr lang="es-ES_tradnl" dirty="0"/>
              <a:t>de las capas </a:t>
            </a:r>
            <a:r>
              <a:rPr lang="es-ES_tradnl" dirty="0" err="1"/>
              <a:t>raster</a:t>
            </a:r>
            <a:r>
              <a:rPr lang="es-ES_tradnl" dirty="0"/>
              <a:t> recientemente añadidas, primero con un</a:t>
            </a:r>
            <a:r>
              <a:rPr lang="es-ES_tradnl" noProof="0" dirty="0"/>
              <a:t> rectángulo y luego usando el </a:t>
            </a:r>
            <a:r>
              <a:rPr lang="es-ES_tradnl" noProof="0" dirty="0" err="1"/>
              <a:t>shapefile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2"/>
            </a:pPr>
            <a:r>
              <a:rPr lang="es-ES_tradnl" dirty="0"/>
              <a:t>Guarde los archivos</a:t>
            </a:r>
            <a:r>
              <a:rPr lang="es-ES_tradnl" noProof="0" dirty="0"/>
              <a:t> finales recortados con los nombres NDVI_2016049-clipped, NDVI_2017033-clipped, NDVI_2017049-clipped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s-ES_tradnl" dirty="0"/>
              <a:t>Elimine todas las capas</a:t>
            </a:r>
            <a:r>
              <a:rPr lang="es-ES_tradnl" noProof="0" dirty="0"/>
              <a:t> NDVI </a:t>
            </a:r>
            <a:r>
              <a:rPr lang="es-ES_tradnl" dirty="0"/>
              <a:t>excepto las</a:t>
            </a:r>
            <a:r>
              <a:rPr lang="es-ES_tradnl" noProof="0" dirty="0"/>
              <a:t> capas finales recortadas</a:t>
            </a:r>
          </a:p>
        </p:txBody>
      </p:sp>
      <p:pic>
        <p:nvPicPr>
          <p:cNvPr id="9" name="Content Placeholder 8" descr="Screen Shot 2017-11-15 at 11.54.22 P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502" y="1191243"/>
            <a:ext cx="4909436" cy="2740677"/>
          </a:xfrm>
          <a:prstGeom prst="rect">
            <a:avLst/>
          </a:prstGeom>
          <a:effectLst/>
        </p:spPr>
      </p:pic>
      <p:sp>
        <p:nvSpPr>
          <p:cNvPr id="10" name="Rectangle 9"/>
          <p:cNvSpPr/>
          <p:nvPr/>
        </p:nvSpPr>
        <p:spPr>
          <a:xfrm>
            <a:off x="6918960" y="1130283"/>
            <a:ext cx="1219200" cy="2740677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46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dirty="0"/>
              <a:t>Al finalizar esta tarea</a:t>
            </a:r>
            <a:r>
              <a:rPr lang="es-ES_tradnl" noProof="0" dirty="0"/>
              <a:t>, usted podrá descargar y analizar NDVI (</a:t>
            </a:r>
            <a:r>
              <a:rPr lang="es-ES_tradnl" noProof="0" dirty="0" err="1"/>
              <a:t>Normalized</a:t>
            </a:r>
            <a:r>
              <a:rPr lang="es-ES_tradnl" noProof="0" dirty="0"/>
              <a:t> </a:t>
            </a:r>
            <a:r>
              <a:rPr lang="es-ES_tradnl" noProof="0" dirty="0" err="1"/>
              <a:t>Difference</a:t>
            </a:r>
            <a:r>
              <a:rPr lang="es-ES_tradnl" noProof="0" dirty="0"/>
              <a:t> </a:t>
            </a:r>
            <a:r>
              <a:rPr lang="es-ES_tradnl" noProof="0" dirty="0" err="1"/>
              <a:t>Vegetation</a:t>
            </a:r>
            <a:r>
              <a:rPr lang="es-ES_tradnl" noProof="0" dirty="0"/>
              <a:t> </a:t>
            </a:r>
            <a:r>
              <a:rPr lang="es-ES_tradnl" noProof="0" dirty="0" err="1"/>
              <a:t>Index</a:t>
            </a:r>
            <a:r>
              <a:rPr lang="es-ES_tradnl" noProof="0" dirty="0"/>
              <a:t>) en la cuenca de SFV y examinar diferencias interanuales.</a:t>
            </a:r>
          </a:p>
          <a:p>
            <a:pPr marL="146278" indent="0">
              <a:buNone/>
            </a:pPr>
            <a:r>
              <a:rPr lang="es-ES_tradnl" b="1" noProof="0" dirty="0"/>
              <a:t>Requisitos</a:t>
            </a:r>
          </a:p>
          <a:p>
            <a:r>
              <a:rPr lang="es-ES_tradnl" noProof="0" dirty="0"/>
              <a:t>QGIS instalado en su computadora</a:t>
            </a:r>
          </a:p>
          <a:p>
            <a:pPr lvl="1"/>
            <a:r>
              <a:rPr lang="es-ES_tradnl" noProof="0" dirty="0">
                <a:hlinkClick r:id="rId2" invalidUrl="https://arset.gsfc.nasa.gov/sites/default/files/water/drought/Introduction to QGIS.pdf"/>
              </a:rPr>
              <a:t>https://arset.gsfc.nasa.gov/sites/default/files/water/drought/Introduction%20to%20QGIS.pdf</a:t>
            </a:r>
            <a:r>
              <a:rPr lang="es-ES_tradnl" noProof="0" dirty="0"/>
              <a:t> </a:t>
            </a:r>
          </a:p>
          <a:p>
            <a:r>
              <a:rPr lang="es-ES_tradnl" dirty="0"/>
              <a:t>Una</a:t>
            </a:r>
            <a:r>
              <a:rPr lang="es-ES_tradnl" noProof="0" dirty="0"/>
              <a:t> </a:t>
            </a:r>
            <a:r>
              <a:rPr lang="es-ES_tradnl" noProof="0" dirty="0" err="1"/>
              <a:t>shapefile</a:t>
            </a:r>
            <a:r>
              <a:rPr lang="es-ES_tradnl" noProof="0" dirty="0"/>
              <a:t> para la cuenca de Sao Francisco </a:t>
            </a:r>
            <a:r>
              <a:rPr lang="es-ES_tradnl" noProof="0" dirty="0" err="1"/>
              <a:t>Verdadeiro</a:t>
            </a:r>
            <a:r>
              <a:rPr lang="es-ES_tradnl" noProof="0" dirty="0"/>
              <a:t>, guardada en su computadora </a:t>
            </a:r>
          </a:p>
          <a:p>
            <a:pPr lvl="1"/>
            <a:r>
              <a:rPr lang="es-ES_tradnl" noProof="0" dirty="0">
                <a:hlinkClick r:id="rId3"/>
              </a:rPr>
              <a:t>http://arset.gsfc.nasa.gov/</a:t>
            </a:r>
            <a:r>
              <a:rPr lang="es-ES_tradnl" noProof="0" dirty="0"/>
              <a:t> </a:t>
            </a:r>
          </a:p>
          <a:p>
            <a:r>
              <a:rPr lang="es-ES_tradnl" noProof="0" dirty="0"/>
              <a:t>Una cuenta de usuario de NASA </a:t>
            </a:r>
            <a:r>
              <a:rPr lang="es-ES_tradnl" noProof="0" dirty="0" err="1"/>
              <a:t>Earthdata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s-ES_tradnl" noProof="0" dirty="0"/>
              <a:t>Tome nota de que los valores de NDVI en estas capas no están entre -1 y 1. Los datos tienen un factor de escala de 0.0001. Este es el factor de escala para las imágenes de MODIS.</a:t>
            </a:r>
          </a:p>
          <a:p>
            <a:pPr marL="603478" indent="-457200">
              <a:buFont typeface="+mj-lt"/>
              <a:buAutoNum type="arabicPeriod" startAt="26"/>
            </a:pPr>
            <a:r>
              <a:rPr lang="es-ES_tradnl" noProof="0" dirty="0"/>
              <a:t>En la parte superior del mapa de QGIS, vaya a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endParaRPr lang="es-ES_tradnl" noProof="0" dirty="0"/>
          </a:p>
          <a:p>
            <a:pPr marL="859465" lvl="1" indent="-457200"/>
            <a:r>
              <a:rPr lang="es-ES_tradnl" noProof="0" dirty="0"/>
              <a:t>Esta función le permite aplicar formulas matemáticas a sus capas </a:t>
            </a:r>
            <a:r>
              <a:rPr lang="es-ES_tradnl" noProof="0" dirty="0" err="1"/>
              <a:t>raster</a:t>
            </a:r>
            <a:r>
              <a:rPr lang="es-ES_tradnl" noProof="0" dirty="0"/>
              <a:t>. En la ventana en la parte superior izquierda, haga doble clic en la capa </a:t>
            </a:r>
            <a:r>
              <a:rPr lang="es-ES_tradnl" b="1" noProof="0" dirty="0"/>
              <a:t>NDVI_201633-Clipped@1</a:t>
            </a:r>
            <a:r>
              <a:rPr lang="es-ES_tradnl" noProof="0" dirty="0"/>
              <a:t> </a:t>
            </a:r>
            <a:r>
              <a:rPr lang="es-ES_tradnl" dirty="0"/>
              <a:t>en el</a:t>
            </a:r>
            <a:r>
              <a:rPr lang="es-ES_tradnl" noProof="0" dirty="0"/>
              <a:t>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bands</a:t>
            </a:r>
            <a:r>
              <a:rPr lang="es-ES_tradnl" noProof="0" dirty="0"/>
              <a:t> para mover esa capa al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r>
              <a:rPr lang="es-ES_tradnl" b="1" noProof="0" dirty="0"/>
              <a:t> </a:t>
            </a:r>
            <a:r>
              <a:rPr lang="es-ES_tradnl" b="1" noProof="0" dirty="0" err="1"/>
              <a:t>expression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6"/>
            </a:pPr>
            <a:r>
              <a:rPr lang="es-ES_tradnl" noProof="0" dirty="0"/>
              <a:t>Haga clic en la función de multiplicación (</a:t>
            </a:r>
            <a:r>
              <a:rPr lang="es-ES_tradnl" b="1" noProof="0" dirty="0"/>
              <a:t>*</a:t>
            </a:r>
            <a:r>
              <a:rPr lang="es-ES_tradnl" noProof="0" dirty="0"/>
              <a:t>) </a:t>
            </a:r>
            <a:r>
              <a:rPr lang="es-ES_tradnl" dirty="0"/>
              <a:t>y teclee</a:t>
            </a:r>
            <a:r>
              <a:rPr lang="es-ES_tradnl" noProof="0" dirty="0"/>
              <a:t> </a:t>
            </a:r>
            <a:r>
              <a:rPr lang="es-ES_tradnl" b="1" noProof="0" dirty="0"/>
              <a:t>0.0001</a:t>
            </a:r>
            <a:endParaRPr lang="es-ES_tradnl" noProof="0" dirty="0"/>
          </a:p>
          <a:p>
            <a:pPr marL="859465" lvl="1" indent="-457200"/>
            <a:r>
              <a:rPr lang="es-ES_tradnl" noProof="0" dirty="0"/>
              <a:t>La fórmula que obtendrá es: </a:t>
            </a:r>
            <a:r>
              <a:rPr lang="es-ES_tradnl" b="1" noProof="0" dirty="0"/>
              <a:t>“NDVI_2016330Clipped@1” * 0.0001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6"/>
            </a:pP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415293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9069388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29"/>
            </a:pPr>
            <a:r>
              <a:rPr lang="es-ES_tradnl" dirty="0"/>
              <a:t>En el</a:t>
            </a:r>
            <a:r>
              <a:rPr lang="es-ES_tradnl" noProof="0" dirty="0"/>
              <a:t> </a:t>
            </a:r>
            <a:r>
              <a:rPr lang="es-ES_tradnl" b="1" noProof="0" dirty="0"/>
              <a:t>Output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box, </a:t>
            </a:r>
            <a:r>
              <a:rPr lang="es-ES_tradnl" dirty="0"/>
              <a:t>asigne</a:t>
            </a:r>
            <a:r>
              <a:rPr lang="es-ES_tradnl" noProof="0" dirty="0"/>
              <a:t> un nombre al archivo de salida</a:t>
            </a:r>
            <a:r>
              <a:rPr lang="es-ES_tradnl" dirty="0"/>
              <a:t> (Sugerencia: NDVI_2016033-Scaled) 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29"/>
            </a:pPr>
            <a:r>
              <a:rPr lang="es-ES_tradnl" noProof="0" dirty="0"/>
              <a:t>Haga clic en el botón con </a:t>
            </a:r>
            <a:r>
              <a:rPr lang="es-ES_tradnl" dirty="0"/>
              <a:t>3 puntos, situado al lado de la ventana, para asegurarse de que ha guardado su imagen en la carpeta correcta</a:t>
            </a:r>
          </a:p>
          <a:p>
            <a:pPr marL="603478" indent="-457200">
              <a:buFont typeface="+mj-lt"/>
              <a:buAutoNum type="arabicPeriod" startAt="29"/>
            </a:pPr>
            <a:r>
              <a:rPr lang="es-ES_tradnl" noProof="0" dirty="0"/>
              <a:t>Deje el resto de los ajustes con los valores predeterminados, y asegúrese de que la ventana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results</a:t>
            </a:r>
            <a:r>
              <a:rPr lang="es-ES_tradnl" b="1" noProof="0" dirty="0"/>
              <a:t> </a:t>
            </a:r>
            <a:r>
              <a:rPr lang="es-ES_tradnl" b="1" noProof="0" dirty="0" err="1"/>
              <a:t>to</a:t>
            </a:r>
            <a:r>
              <a:rPr lang="es-ES_tradnl" b="1" noProof="0" dirty="0"/>
              <a:t> </a:t>
            </a:r>
            <a:r>
              <a:rPr lang="es-ES_tradnl" b="1" noProof="0" dirty="0" err="1"/>
              <a:t>project</a:t>
            </a:r>
            <a:r>
              <a:rPr lang="es-ES_tradnl" noProof="0" dirty="0"/>
              <a:t> </a:t>
            </a:r>
            <a:r>
              <a:rPr lang="es-ES_tradnl" dirty="0"/>
              <a:t>esta seleccionada</a:t>
            </a:r>
            <a:r>
              <a:rPr lang="es-ES_tradnl" noProof="0" dirty="0"/>
              <a:t>. </a:t>
            </a: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Ok.</a:t>
            </a:r>
          </a:p>
          <a:p>
            <a:pPr marL="603478" indent="-457200">
              <a:buFont typeface="+mj-lt"/>
              <a:buAutoNum type="arabicPeriod" startAt="29"/>
            </a:pPr>
            <a:r>
              <a:rPr lang="es-ES_tradnl" dirty="0"/>
              <a:t>Repita los pasos</a:t>
            </a:r>
            <a:r>
              <a:rPr lang="es-ES_tradnl" noProof="0" dirty="0"/>
              <a:t> 26-29 </a:t>
            </a:r>
            <a:r>
              <a:rPr lang="es-ES_tradnl" dirty="0"/>
              <a:t>para ajustar el factor de escala de todas las</a:t>
            </a:r>
            <a:r>
              <a:rPr lang="es-ES_tradnl" noProof="0" dirty="0"/>
              <a:t> </a:t>
            </a:r>
            <a:r>
              <a:rPr lang="es-ES_tradnl" dirty="0"/>
              <a:t>capas de </a:t>
            </a:r>
            <a:r>
              <a:rPr lang="es-ES_tradnl" noProof="0" dirty="0"/>
              <a:t>NDVI </a:t>
            </a:r>
          </a:p>
          <a:p>
            <a:pPr marL="603478" indent="-457200">
              <a:buFont typeface="+mj-lt"/>
              <a:buAutoNum type="arabicPeriod" startAt="29"/>
            </a:pPr>
            <a:r>
              <a:rPr lang="es-ES_tradnl" noProof="0" dirty="0"/>
              <a:t>Ahora todos los valores quedarán entre -1 </a:t>
            </a:r>
            <a:r>
              <a:rPr lang="es-ES_tradnl" dirty="0"/>
              <a:t>y</a:t>
            </a:r>
            <a:r>
              <a:rPr lang="es-ES_tradnl" noProof="0" dirty="0"/>
              <a:t> 1</a:t>
            </a:r>
          </a:p>
        </p:txBody>
      </p:sp>
      <p:pic>
        <p:nvPicPr>
          <p:cNvPr id="4" name="Picture 3" descr="Screen Shot 2017-11-16 at 12.38.5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5"/>
          <a:stretch/>
        </p:blipFill>
        <p:spPr>
          <a:xfrm>
            <a:off x="9660753" y="1130283"/>
            <a:ext cx="2285819" cy="40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dirty="0"/>
              <a:t>Ahora calcule calcule el promedio del NDVI en Febrero 2016 añadiendo las dos capas </a:t>
            </a:r>
            <a:r>
              <a:rPr lang="es-ES_tradnl" dirty="0" err="1"/>
              <a:t>raster</a:t>
            </a:r>
            <a:r>
              <a:rPr lang="es-ES_tradnl" dirty="0"/>
              <a:t> (003 and 049)</a:t>
            </a:r>
          </a:p>
          <a:p>
            <a:pPr marL="603478" indent="-457200">
              <a:buFont typeface="+mj-lt"/>
              <a:buAutoNum type="arabicPeriod" startAt="34"/>
            </a:pPr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endParaRPr lang="es-ES_tradnl" b="1" noProof="0" dirty="0"/>
          </a:p>
          <a:p>
            <a:pPr marL="603478" indent="-457200">
              <a:buFont typeface="+mj-lt"/>
              <a:buAutoNum type="arabicPeriod" startAt="34"/>
            </a:pPr>
            <a:r>
              <a:rPr lang="es-ES_tradnl" dirty="0"/>
              <a:t>Haga clic en </a:t>
            </a:r>
            <a:r>
              <a:rPr lang="es-ES_tradnl" b="1" noProof="0" dirty="0"/>
              <a:t>(</a:t>
            </a:r>
            <a:r>
              <a:rPr lang="es-ES_tradnl" noProof="0" dirty="0"/>
              <a:t> en la ventana </a:t>
            </a:r>
            <a:r>
              <a:rPr lang="es-ES_tradnl" b="1" noProof="0" dirty="0" err="1"/>
              <a:t>Operators</a:t>
            </a:r>
            <a:r>
              <a:rPr lang="es-ES_tradnl" noProof="0" dirty="0"/>
              <a:t> y luego haga doble clic en la capa </a:t>
            </a:r>
            <a:r>
              <a:rPr lang="es-ES_tradnl" noProof="0" dirty="0" err="1"/>
              <a:t>raster</a:t>
            </a:r>
            <a:r>
              <a:rPr lang="es-ES_tradnl" noProof="0" dirty="0"/>
              <a:t> </a:t>
            </a:r>
            <a:r>
              <a:rPr lang="es-ES_tradnl" b="1" noProof="0" dirty="0"/>
              <a:t>NDVI_201633-Scaled@1 </a:t>
            </a:r>
            <a:r>
              <a:rPr lang="es-ES_tradnl" dirty="0"/>
              <a:t>en la ventana</a:t>
            </a:r>
            <a:r>
              <a:rPr lang="es-ES_tradnl" noProof="0" dirty="0"/>
              <a:t> de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Band</a:t>
            </a:r>
            <a:r>
              <a:rPr lang="es-ES_tradnl" noProof="0" dirty="0"/>
              <a:t> </a:t>
            </a:r>
          </a:p>
          <a:p>
            <a:pPr marL="603478" indent="-457200">
              <a:buFont typeface="+mj-lt"/>
              <a:buAutoNum type="arabicPeriod" startAt="34"/>
            </a:pPr>
            <a:r>
              <a:rPr lang="es-ES_tradnl" noProof="0" dirty="0"/>
              <a:t>Añada </a:t>
            </a:r>
            <a:r>
              <a:rPr lang="es-ES_tradnl" b="1" noProof="0" dirty="0"/>
              <a:t>+</a:t>
            </a:r>
            <a:r>
              <a:rPr lang="es-ES_tradnl" noProof="0" dirty="0"/>
              <a:t> </a:t>
            </a:r>
            <a:r>
              <a:rPr lang="es-ES_tradnl" dirty="0"/>
              <a:t>y haga doble clic e</a:t>
            </a:r>
            <a:r>
              <a:rPr lang="es-ES_tradnl" noProof="0" dirty="0"/>
              <a:t>n </a:t>
            </a:r>
            <a:r>
              <a:rPr lang="es-ES_tradnl" b="1" noProof="0" dirty="0"/>
              <a:t>NDVI_2016049-Scaled@1</a:t>
            </a:r>
            <a:r>
              <a:rPr lang="es-ES_tradnl" noProof="0" dirty="0"/>
              <a:t> </a:t>
            </a:r>
            <a:r>
              <a:rPr lang="es-ES_tradnl" dirty="0"/>
              <a:t>y luego </a:t>
            </a:r>
            <a:r>
              <a:rPr lang="es-ES_tradnl" noProof="0" dirty="0"/>
              <a:t>añada </a:t>
            </a:r>
            <a:r>
              <a:rPr lang="es-ES_tradnl" b="1" noProof="0" dirty="0"/>
              <a:t>)</a:t>
            </a:r>
            <a:r>
              <a:rPr lang="es-ES_tradnl" noProof="0" dirty="0"/>
              <a:t> </a:t>
            </a:r>
            <a:r>
              <a:rPr lang="es-ES_tradnl" b="1" noProof="0" dirty="0"/>
              <a:t>* 0.5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34"/>
            </a:pPr>
            <a:r>
              <a:rPr lang="es-ES_tradnl" dirty="0"/>
              <a:t>Obtendrá la siguiente</a:t>
            </a:r>
            <a:r>
              <a:rPr lang="es-ES_tradnl" noProof="0" dirty="0"/>
              <a:t>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expression</a:t>
            </a:r>
            <a:r>
              <a:rPr lang="es-ES_tradnl" noProof="0" dirty="0"/>
              <a:t>: (“NDVI_2016033-Scaled@1”+“NDVI_2016049-Scaled@1”)*0.5</a:t>
            </a:r>
          </a:p>
        </p:txBody>
      </p:sp>
    </p:spTree>
    <p:extLst>
      <p:ext uri="{BB962C8B-B14F-4D97-AF65-F5344CB8AC3E}">
        <p14:creationId xmlns:p14="http://schemas.microsoft.com/office/powerpoint/2010/main" val="171968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09989"/>
            <a:ext cx="11704320" cy="576299"/>
          </a:xfrm>
        </p:spPr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3" y="1111170"/>
            <a:ext cx="10195390" cy="5536004"/>
          </a:xfrm>
        </p:spPr>
        <p:txBody>
          <a:bodyPr>
            <a:normAutofit/>
          </a:bodyPr>
          <a:lstStyle/>
          <a:p>
            <a:pPr marL="603478" indent="-457200">
              <a:buAutoNum type="arabicPeriod" startAt="38"/>
            </a:pPr>
            <a:r>
              <a:rPr lang="es-ES_tradnl" noProof="0" dirty="0"/>
              <a:t>Nombre el </a:t>
            </a:r>
            <a:r>
              <a:rPr lang="es-ES_tradnl" b="1" noProof="0" dirty="0"/>
              <a:t>Output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dirty="0"/>
              <a:t>(capa de salida),</a:t>
            </a:r>
            <a:r>
              <a:rPr lang="es-ES_tradnl" noProof="0" dirty="0"/>
              <a:t> NDVI-Feb2016</a:t>
            </a:r>
          </a:p>
          <a:p>
            <a:pPr marL="603478" indent="-457200">
              <a:buAutoNum type="arabicPeriod" startAt="38"/>
            </a:pPr>
            <a:r>
              <a:rPr lang="es-ES_tradnl" dirty="0"/>
              <a:t>Pulse</a:t>
            </a:r>
            <a:r>
              <a:rPr lang="es-ES_tradnl" noProof="0" dirty="0"/>
              <a:t> Ok </a:t>
            </a:r>
            <a:r>
              <a:rPr lang="es-ES_tradnl" dirty="0"/>
              <a:t>para obtener el</a:t>
            </a:r>
            <a:r>
              <a:rPr lang="es-ES_tradnl" noProof="0" dirty="0"/>
              <a:t> NDVI </a:t>
            </a:r>
            <a:r>
              <a:rPr lang="es-ES_tradnl" dirty="0"/>
              <a:t>de</a:t>
            </a:r>
            <a:r>
              <a:rPr lang="es-ES_tradnl" noProof="0" dirty="0"/>
              <a:t> 2016</a:t>
            </a:r>
          </a:p>
          <a:p>
            <a:pPr marL="603478" indent="-457200">
              <a:buAutoNum type="arabicPeriod" startAt="38"/>
            </a:pPr>
            <a:r>
              <a:rPr lang="es-ES_tradnl" noProof="0" dirty="0"/>
              <a:t>Repita el cálculo del </a:t>
            </a:r>
            <a:r>
              <a:rPr lang="es-ES_tradnl" noProof="0" dirty="0" err="1"/>
              <a:t>raster</a:t>
            </a:r>
            <a:r>
              <a:rPr lang="es-ES_tradnl" noProof="0" dirty="0"/>
              <a:t> para Febrero del 2017 </a:t>
            </a:r>
            <a:r>
              <a:rPr lang="es-ES_tradnl" dirty="0"/>
              <a:t>siguiendo los</a:t>
            </a:r>
            <a:r>
              <a:rPr lang="es-ES_tradnl" noProof="0" dirty="0"/>
              <a:t> Pasos 36 al 37</a:t>
            </a:r>
          </a:p>
          <a:p>
            <a:pPr marL="603478" indent="-457200">
              <a:buAutoNum type="arabicPeriod" startAt="38"/>
            </a:pPr>
            <a:r>
              <a:rPr lang="es-ES_tradnl" noProof="0" dirty="0"/>
              <a:t>Puede eliminar todas las capas de NDVI excepto  NDVI_Feb2016 and NDVI_Feb2017</a:t>
            </a:r>
          </a:p>
          <a:p>
            <a:pPr marL="603478" indent="-457200">
              <a:buFont typeface="Arial"/>
              <a:buAutoNum type="arabicPeriod" startAt="38"/>
            </a:pPr>
            <a:r>
              <a:rPr lang="es-ES_tradnl" dirty="0"/>
              <a:t>Las imágenes de</a:t>
            </a:r>
            <a:r>
              <a:rPr lang="es-ES_tradnl" noProof="0" dirty="0"/>
              <a:t> NDVI </a:t>
            </a:r>
            <a:r>
              <a:rPr lang="es-ES_tradnl" dirty="0"/>
              <a:t>son en blanco y negro</a:t>
            </a:r>
            <a:r>
              <a:rPr lang="es-ES_tradnl" noProof="0" dirty="0"/>
              <a:t>. </a:t>
            </a:r>
            <a:r>
              <a:rPr lang="es-ES_tradnl" dirty="0"/>
              <a:t>Recuerde que los valores de</a:t>
            </a:r>
            <a:r>
              <a:rPr lang="es-ES_tradnl" noProof="0" dirty="0"/>
              <a:t> NDVI varían entre -1 </a:t>
            </a:r>
            <a:r>
              <a:rPr lang="es-ES_tradnl" dirty="0"/>
              <a:t>y</a:t>
            </a:r>
            <a:r>
              <a:rPr lang="es-ES_tradnl" noProof="0" dirty="0"/>
              <a:t> 1. El valor 0 indica que no hay vegetación </a:t>
            </a:r>
            <a:r>
              <a:rPr lang="es-ES_tradnl" dirty="0"/>
              <a:t>y el valor 1 indica vegetación máxima. Una</a:t>
            </a:r>
            <a:r>
              <a:rPr lang="es-ES_tradnl" noProof="0" dirty="0"/>
              <a:t> buena manera de visualizar imágenes de NDVI es utilizando un rango de colores, desde el rojo (</a:t>
            </a:r>
            <a:r>
              <a:rPr lang="es-ES_tradnl" dirty="0"/>
              <a:t>valores bajos de</a:t>
            </a:r>
            <a:r>
              <a:rPr lang="es-ES_tradnl" noProof="0" dirty="0"/>
              <a:t> NDVI) a verde (</a:t>
            </a:r>
            <a:r>
              <a:rPr lang="es-ES_tradnl" dirty="0"/>
              <a:t>valores altos de</a:t>
            </a:r>
            <a:r>
              <a:rPr lang="es-ES_tradnl" noProof="0" dirty="0"/>
              <a:t> NDVI)</a:t>
            </a:r>
          </a:p>
        </p:txBody>
      </p:sp>
    </p:spTree>
    <p:extLst>
      <p:ext uri="{BB962C8B-B14F-4D97-AF65-F5344CB8AC3E}">
        <p14:creationId xmlns:p14="http://schemas.microsoft.com/office/powerpoint/2010/main" val="1903691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NDVI Usando QGIS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1" y="1130283"/>
            <a:ext cx="11703685" cy="5238986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43"/>
            </a:pPr>
            <a:r>
              <a:rPr lang="es-ES_tradnl" dirty="0"/>
              <a:t>Haga clic en</a:t>
            </a:r>
            <a:r>
              <a:rPr lang="es-ES_tradnl" noProof="0" dirty="0"/>
              <a:t> NDVI_Feb2016 </a:t>
            </a:r>
            <a:r>
              <a:rPr lang="es-ES_tradnl" dirty="0"/>
              <a:t>y</a:t>
            </a:r>
            <a:br>
              <a:rPr lang="es-ES_tradnl" noProof="0" dirty="0"/>
            </a:br>
            <a:r>
              <a:rPr lang="es-ES_tradnl" noProof="0" dirty="0"/>
              <a:t>seleccione </a:t>
            </a:r>
            <a:r>
              <a:rPr lang="es-ES_tradnl" b="1" noProof="0" dirty="0" err="1"/>
              <a:t>Properties</a:t>
            </a:r>
            <a:r>
              <a:rPr lang="es-ES_tradnl" b="1" noProof="0" dirty="0"/>
              <a:t> </a:t>
            </a:r>
            <a:r>
              <a:rPr lang="es-ES_tradnl" noProof="0" dirty="0"/>
              <a:t>&gt; </a:t>
            </a:r>
            <a:r>
              <a:rPr lang="es-ES_tradnl" b="1" noProof="0" dirty="0"/>
              <a:t>Style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43"/>
            </a:pPr>
            <a:r>
              <a:rPr lang="es-ES_tradnl" dirty="0"/>
              <a:t>En el</a:t>
            </a:r>
            <a:r>
              <a:rPr lang="es-ES_tradnl" noProof="0" dirty="0"/>
              <a:t> </a:t>
            </a:r>
            <a:r>
              <a:rPr lang="es-ES_tradnl" b="1" noProof="0" dirty="0" err="1"/>
              <a:t>Render</a:t>
            </a:r>
            <a:r>
              <a:rPr lang="es-ES_tradnl" b="1" noProof="0" dirty="0"/>
              <a:t> </a:t>
            </a:r>
            <a:r>
              <a:rPr lang="es-ES_tradnl" b="1" noProof="0" dirty="0" err="1"/>
              <a:t>Type</a:t>
            </a:r>
            <a:r>
              <a:rPr lang="es-ES_tradnl" b="1" noProof="0" dirty="0"/>
              <a:t>,</a:t>
            </a:r>
            <a:r>
              <a:rPr lang="es-ES_tradnl" noProof="0" dirty="0"/>
              <a:t> </a:t>
            </a:r>
            <a:r>
              <a:rPr lang="es-ES_tradnl" dirty="0"/>
              <a:t>seleccione</a:t>
            </a:r>
            <a:r>
              <a:rPr lang="es-ES_tradnl" noProof="0" dirty="0"/>
              <a:t> </a:t>
            </a:r>
            <a:br>
              <a:rPr lang="es-ES_tradnl" noProof="0" dirty="0"/>
            </a:br>
            <a:r>
              <a:rPr lang="es-ES_tradnl" b="1" noProof="0" dirty="0" err="1"/>
              <a:t>Singleband</a:t>
            </a:r>
            <a:r>
              <a:rPr lang="es-ES_tradnl" b="1" noProof="0" dirty="0"/>
              <a:t> </a:t>
            </a:r>
            <a:r>
              <a:rPr lang="es-ES_tradnl" b="1" noProof="0" dirty="0" err="1"/>
              <a:t>Pseudocolor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43"/>
            </a:pPr>
            <a:r>
              <a:rPr lang="es-ES_tradnl" noProof="0" dirty="0"/>
              <a:t>Bajo </a:t>
            </a:r>
            <a:r>
              <a:rPr lang="es-ES_tradnl" b="1" noProof="0" dirty="0"/>
              <a:t>Color,</a:t>
            </a:r>
            <a:r>
              <a:rPr lang="es-ES_tradnl" noProof="0" dirty="0"/>
              <a:t> </a:t>
            </a:r>
            <a:r>
              <a:rPr lang="es-ES_tradnl" dirty="0"/>
              <a:t>configure</a:t>
            </a:r>
            <a:r>
              <a:rPr lang="es-ES_tradnl" noProof="0" dirty="0"/>
              <a:t> la paleta de  </a:t>
            </a:r>
            <a:br>
              <a:rPr lang="es-ES_tradnl" noProof="0" dirty="0"/>
            </a:br>
            <a:r>
              <a:rPr lang="es-ES_tradnl" noProof="0" dirty="0"/>
              <a:t>colores </a:t>
            </a:r>
            <a:r>
              <a:rPr lang="es-ES_tradnl" dirty="0"/>
              <a:t>de</a:t>
            </a:r>
            <a:r>
              <a:rPr lang="es-ES_tradnl" noProof="0" dirty="0"/>
              <a:t> rojo (Red) a verde </a:t>
            </a:r>
            <a:br>
              <a:rPr lang="es-ES_tradnl" noProof="0" dirty="0"/>
            </a:br>
            <a:r>
              <a:rPr lang="es-ES_tradnl" noProof="0" dirty="0"/>
              <a:t>(Green) (</a:t>
            </a:r>
            <a:r>
              <a:rPr lang="es-ES_tradnl" b="1" noProof="0" dirty="0" err="1"/>
              <a:t>RdYlGn</a:t>
            </a:r>
            <a:r>
              <a:rPr lang="es-ES_tradnl" noProof="0" dirty="0"/>
              <a:t>)</a:t>
            </a:r>
          </a:p>
          <a:p>
            <a:pPr marL="603478" indent="-457200">
              <a:buFont typeface="+mj-lt"/>
              <a:buAutoNum type="arabicPeriod" startAt="43"/>
            </a:pPr>
            <a:r>
              <a:rPr lang="es-ES_tradnl" dirty="0"/>
              <a:t>Fije</a:t>
            </a:r>
            <a:r>
              <a:rPr lang="es-ES_tradnl" noProof="0" dirty="0"/>
              <a:t> el valor </a:t>
            </a:r>
            <a:r>
              <a:rPr lang="es-ES_tradnl" b="1" noProof="0" dirty="0"/>
              <a:t>Min</a:t>
            </a:r>
            <a:r>
              <a:rPr lang="es-ES_tradnl" noProof="0" dirty="0"/>
              <a:t> en 0 </a:t>
            </a:r>
            <a:r>
              <a:rPr lang="es-ES_tradnl" dirty="0"/>
              <a:t>y el </a:t>
            </a:r>
            <a:r>
              <a:rPr lang="es-ES_tradnl" b="1" noProof="0" dirty="0"/>
              <a:t>Max </a:t>
            </a:r>
            <a:r>
              <a:rPr lang="es-ES_tradnl" noProof="0" dirty="0"/>
              <a:t>en 1</a:t>
            </a:r>
          </a:p>
          <a:p>
            <a:pPr marL="603478" indent="-457200">
              <a:buFont typeface="+mj-lt"/>
              <a:buAutoNum type="arabicPeriod" startAt="43"/>
            </a:pPr>
            <a:r>
              <a:rPr lang="es-ES_tradnl" noProof="0" dirty="0"/>
              <a:t>Debajo del “color </a:t>
            </a:r>
            <a:r>
              <a:rPr lang="es-ES_tradnl" noProof="0" dirty="0" err="1"/>
              <a:t>display</a:t>
            </a:r>
            <a:r>
              <a:rPr lang="es-ES_tradnl" noProof="0" dirty="0"/>
              <a:t>,” </a:t>
            </a:r>
            <a:r>
              <a:rPr lang="es-ES_tradnl" dirty="0"/>
              <a:t>cambie el</a:t>
            </a:r>
            <a:r>
              <a:rPr lang="es-ES_tradnl" noProof="0" dirty="0"/>
              <a:t> </a:t>
            </a:r>
            <a:r>
              <a:rPr lang="es-ES_tradnl" b="1" noProof="0" dirty="0" err="1"/>
              <a:t>Mode</a:t>
            </a:r>
            <a:r>
              <a:rPr lang="es-ES_tradnl" noProof="0" dirty="0"/>
              <a:t> </a:t>
            </a:r>
            <a:r>
              <a:rPr lang="es-ES_tradnl" dirty="0"/>
              <a:t>a </a:t>
            </a:r>
            <a:r>
              <a:rPr lang="es-ES_tradnl" b="1" noProof="0" dirty="0" err="1"/>
              <a:t>Equal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Interval</a:t>
            </a:r>
            <a:r>
              <a:rPr lang="es-ES_tradnl" dirty="0"/>
              <a:t> y cambie</a:t>
            </a:r>
            <a:r>
              <a:rPr lang="es-ES_tradnl" noProof="0" dirty="0"/>
              <a:t> </a:t>
            </a:r>
            <a:r>
              <a:rPr lang="es-ES_tradnl" b="1" noProof="0" dirty="0" err="1"/>
              <a:t>Classes</a:t>
            </a:r>
            <a:r>
              <a:rPr lang="es-ES_tradnl" noProof="0" dirty="0"/>
              <a:t> </a:t>
            </a:r>
            <a:r>
              <a:rPr lang="es-ES_tradnl" dirty="0"/>
              <a:t>a</a:t>
            </a:r>
            <a:r>
              <a:rPr lang="es-ES_tradnl" noProof="0" dirty="0"/>
              <a:t> 10</a:t>
            </a:r>
          </a:p>
          <a:p>
            <a:pPr marL="603478" indent="-457200">
              <a:buFont typeface="+mj-lt"/>
              <a:buAutoNum type="arabicPeriod" startAt="43"/>
            </a:pPr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Classify</a:t>
            </a:r>
            <a:r>
              <a:rPr lang="es-ES_tradnl" b="1" noProof="0" dirty="0"/>
              <a:t>, </a:t>
            </a:r>
            <a:r>
              <a:rPr lang="es-ES_tradnl" b="1" noProof="0" dirty="0" err="1"/>
              <a:t>Apply</a:t>
            </a:r>
            <a:r>
              <a:rPr lang="es-ES_tradnl" b="1" noProof="0" dirty="0"/>
              <a:t>, </a:t>
            </a:r>
            <a:r>
              <a:rPr lang="es-ES_tradnl" dirty="0"/>
              <a:t>y finalmente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</a:p>
          <a:p>
            <a:pPr marL="603478" indent="-457200">
              <a:buFont typeface="+mj-lt"/>
              <a:buAutoNum type="arabicPeriod" startAt="43"/>
            </a:pPr>
            <a:r>
              <a:rPr lang="es-ES_tradnl" noProof="0" dirty="0"/>
              <a:t>Repita los pasos 43-48 </a:t>
            </a:r>
            <a:r>
              <a:rPr lang="es-ES_tradnl" dirty="0"/>
              <a:t>para</a:t>
            </a:r>
            <a:r>
              <a:rPr lang="es-ES_tradnl" noProof="0" dirty="0"/>
              <a:t> NDVI_Feb2017</a:t>
            </a:r>
          </a:p>
        </p:txBody>
      </p:sp>
      <p:pic>
        <p:nvPicPr>
          <p:cNvPr id="7" name="Picture 6" descr="Screen Shot 2017-11-16 at 1.15.49 A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26" y="1130283"/>
            <a:ext cx="1645859" cy="2031888"/>
          </a:xfrm>
          <a:prstGeom prst="rect">
            <a:avLst/>
          </a:prstGeom>
        </p:spPr>
      </p:pic>
      <p:pic>
        <p:nvPicPr>
          <p:cNvPr id="8" name="Content Placeholder 7" descr="Screen Shot 2017-11-16 at 1.16.08 AM.png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82" y="1130283"/>
            <a:ext cx="4148155" cy="26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Diferencia Interanual de NDVI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1130283"/>
            <a:ext cx="6190079" cy="5344089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50"/>
            </a:pPr>
            <a:r>
              <a:rPr lang="es-ES_tradnl" noProof="0" dirty="0"/>
              <a:t>Calcule la diferencia </a:t>
            </a:r>
            <a:r>
              <a:rPr lang="es-ES_tradnl" dirty="0"/>
              <a:t>del </a:t>
            </a:r>
            <a:r>
              <a:rPr lang="es-ES_tradnl" noProof="0" dirty="0"/>
              <a:t>NDVI  usando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</a:t>
            </a:r>
            <a:r>
              <a:rPr lang="es-ES_tradnl" b="1" noProof="0" dirty="0" err="1"/>
              <a:t>Calculator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50"/>
            </a:pPr>
            <a:r>
              <a:rPr lang="es-ES_tradnl" noProof="0" dirty="0"/>
              <a:t>Utilice la siguiente expresión para </a:t>
            </a:r>
            <a:r>
              <a:rPr lang="es-ES_tradnl" dirty="0"/>
              <a:t>restar</a:t>
            </a:r>
            <a:r>
              <a:rPr lang="es-ES_tradnl" noProof="0" dirty="0"/>
              <a:t> </a:t>
            </a:r>
            <a:r>
              <a:rPr lang="es-ES_tradnl" noProof="0" dirty="0" err="1"/>
              <a:t>February</a:t>
            </a:r>
            <a:r>
              <a:rPr lang="es-ES_tradnl" noProof="0" dirty="0"/>
              <a:t> 2017 NDVI </a:t>
            </a:r>
            <a:r>
              <a:rPr lang="es-ES_tradnl" dirty="0"/>
              <a:t>de</a:t>
            </a:r>
            <a:r>
              <a:rPr lang="es-ES_tradnl" noProof="0" dirty="0"/>
              <a:t> </a:t>
            </a:r>
            <a:r>
              <a:rPr lang="es-ES_tradnl" noProof="0" dirty="0" err="1"/>
              <a:t>February</a:t>
            </a:r>
            <a:r>
              <a:rPr lang="es-ES_tradnl" noProof="0" dirty="0"/>
              <a:t> 2016 NDVI:</a:t>
            </a:r>
          </a:p>
          <a:p>
            <a:pPr marL="859465" lvl="1" indent="-457200"/>
            <a:r>
              <a:rPr lang="es-ES_tradnl" b="1" noProof="0" dirty="0"/>
              <a:t>“NDVI_Feb2016@1” – “NDVI_Feb2017@1”</a:t>
            </a:r>
          </a:p>
          <a:p>
            <a:pPr marL="603478" indent="-457200">
              <a:buFont typeface="+mj-lt"/>
              <a:buAutoNum type="arabicPeriod" startAt="50"/>
            </a:pPr>
            <a:r>
              <a:rPr lang="es-ES_tradnl" dirty="0"/>
              <a:t>Nombre</a:t>
            </a:r>
            <a:r>
              <a:rPr lang="es-ES_tradnl" noProof="0" dirty="0"/>
              <a:t> la Output </a:t>
            </a:r>
            <a:r>
              <a:rPr lang="es-ES_tradnl" noProof="0" dirty="0" err="1"/>
              <a:t>Layer</a:t>
            </a:r>
            <a:r>
              <a:rPr lang="es-ES_tradnl" noProof="0" dirty="0"/>
              <a:t>  </a:t>
            </a:r>
            <a:r>
              <a:rPr lang="es-ES_tradnl" b="1" noProof="0" dirty="0" err="1"/>
              <a:t>NDVI_Difference</a:t>
            </a:r>
            <a:endParaRPr lang="es-ES_tradnl" noProof="0" dirty="0"/>
          </a:p>
          <a:p>
            <a:pPr marL="603478" indent="-457200">
              <a:buFont typeface="+mj-lt"/>
              <a:buAutoNum type="arabicPeriod" startAt="50"/>
            </a:pPr>
            <a:r>
              <a:rPr lang="es-ES_tradnl" dirty="0"/>
              <a:t>Pulse</a:t>
            </a:r>
            <a:r>
              <a:rPr lang="es-ES_tradnl" noProof="0" dirty="0"/>
              <a:t> </a:t>
            </a:r>
            <a:r>
              <a:rPr lang="es-ES_tradnl" b="1" noProof="0" dirty="0"/>
              <a:t>Ok</a:t>
            </a:r>
            <a:r>
              <a:rPr lang="es-ES_tradnl" noProof="0" dirty="0"/>
              <a:t> para obtener la diferencia</a:t>
            </a:r>
          </a:p>
          <a:p>
            <a:pPr marL="603478" indent="-457200">
              <a:buFont typeface="+mj-lt"/>
              <a:buAutoNum type="arabicPeriod" startAt="50"/>
            </a:pPr>
            <a:r>
              <a:rPr lang="es-ES_tradnl" noProof="0" dirty="0"/>
              <a:t>Coloree la imagen siguiendo los pasos 43-48 </a:t>
            </a:r>
            <a:r>
              <a:rPr lang="es-ES_tradnl" dirty="0"/>
              <a:t>para la capa</a:t>
            </a:r>
            <a:r>
              <a:rPr lang="es-ES_tradnl" noProof="0" dirty="0"/>
              <a:t> </a:t>
            </a:r>
            <a:r>
              <a:rPr lang="es-ES_tradnl" b="1" noProof="0" dirty="0" err="1"/>
              <a:t>NDVI_Difference</a:t>
            </a:r>
            <a:r>
              <a:rPr lang="es-ES_tradnl" noProof="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60" y="1130283"/>
            <a:ext cx="5378577" cy="3284062"/>
          </a:xfrm>
        </p:spPr>
      </p:pic>
    </p:spTree>
    <p:extLst>
      <p:ext uri="{BB962C8B-B14F-4D97-AF65-F5344CB8AC3E}">
        <p14:creationId xmlns:p14="http://schemas.microsoft.com/office/powerpoint/2010/main" val="473723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Examine los mapas de NDVI de Febrero 2016 y 2017. ¿</a:t>
            </a:r>
            <a:r>
              <a:rPr lang="es-ES_tradnl" dirty="0"/>
              <a:t>Que año tiene mas vegetación verde?</a:t>
            </a:r>
            <a:r>
              <a:rPr lang="es-ES_tradnl" noProof="0" dirty="0"/>
              <a:t> </a:t>
            </a:r>
          </a:p>
          <a:p>
            <a:pPr marL="603478" indent="-457200">
              <a:buFont typeface="+mj-lt"/>
              <a:buAutoNum type="arabicPeriod"/>
            </a:pP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Compare los mapas de NDVI con el mapa de cobertura de arboles </a:t>
            </a:r>
            <a:r>
              <a:rPr lang="es-ES_tradnl" dirty="0"/>
              <a:t>de </a:t>
            </a:r>
            <a:r>
              <a:rPr lang="es-ES_tradnl" noProof="0" dirty="0" err="1"/>
              <a:t>Landsat</a:t>
            </a:r>
            <a:r>
              <a:rPr lang="es-ES_tradnl" noProof="0" dirty="0"/>
              <a:t> del ejercicio anterior – ¿ve alguna similitud ? </a:t>
            </a:r>
            <a:r>
              <a:rPr lang="es-ES_tradnl" dirty="0"/>
              <a:t>Explique</a:t>
            </a:r>
          </a:p>
          <a:p>
            <a:pPr marL="603478" indent="-457200">
              <a:buFont typeface="+mj-lt"/>
              <a:buAutoNum type="arabicPeriod"/>
            </a:pP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Examine el mapa de diferencia de NDVI. En que regiones se encuentran los mayores cambios </a:t>
            </a:r>
            <a:r>
              <a:rPr lang="es-ES_tradnl" dirty="0"/>
              <a:t>en el </a:t>
            </a:r>
            <a:r>
              <a:rPr lang="es-ES_tradnl" noProof="0" dirty="0"/>
              <a:t>NDVI (mostrando exceso y déficit)?</a:t>
            </a:r>
          </a:p>
          <a:p>
            <a:pPr marL="603478" indent="-457200">
              <a:buFont typeface="+mj-lt"/>
              <a:buAutoNum type="arabicPeriod"/>
            </a:pPr>
            <a:endParaRPr lang="es-ES_tradnl" noProof="0" dirty="0"/>
          </a:p>
          <a:p>
            <a:pPr marL="146278" indent="0">
              <a:buNone/>
            </a:pPr>
            <a:r>
              <a:rPr lang="es-ES_tradnl" noProof="0" dirty="0"/>
              <a:t>4.	Para que aplicaciones usaría usted NDVI?</a:t>
            </a:r>
          </a:p>
        </p:txBody>
      </p:sp>
    </p:spTree>
    <p:extLst>
      <p:ext uri="{BB962C8B-B14F-4D97-AF65-F5344CB8AC3E}">
        <p14:creationId xmlns:p14="http://schemas.microsoft.com/office/powerpoint/2010/main" val="1401093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Reseña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Parte 1: Busque y descargue datos de MODIS NDVI </a:t>
            </a:r>
          </a:p>
          <a:p>
            <a:r>
              <a:rPr lang="es-ES_tradnl" noProof="0" dirty="0"/>
              <a:t>Parte 2: Analice diferencias interanuales de NDVI usando QGIS</a:t>
            </a:r>
          </a:p>
        </p:txBody>
      </p:sp>
    </p:spTree>
    <p:extLst>
      <p:ext uri="{BB962C8B-B14F-4D97-AF65-F5344CB8AC3E}">
        <p14:creationId xmlns:p14="http://schemas.microsoft.com/office/powerpoint/2010/main" val="1040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Nota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Analizaremos el producto de MODIS NDVI de Terra, MOD13Q1 Versión 006</a:t>
            </a:r>
          </a:p>
          <a:p>
            <a:pPr lvl="1"/>
            <a:r>
              <a:rPr lang="es-ES_tradnl" noProof="0" dirty="0">
                <a:hlinkClick r:id="rId2"/>
              </a:rPr>
              <a:t>https://lpdaac.usgs.gov/dataset_discovery/modis/modis_products_table/mod13q1</a:t>
            </a:r>
            <a:endParaRPr lang="es-ES_tradnl" noProof="0" dirty="0"/>
          </a:p>
          <a:p>
            <a:r>
              <a:rPr lang="es-ES_tradnl" noProof="0" dirty="0"/>
              <a:t>MOD13Q1 tiene resolución espacial de 250 m y resolución temporal de 16 días. </a:t>
            </a:r>
          </a:p>
          <a:p>
            <a:r>
              <a:rPr lang="es-ES_tradnl" dirty="0"/>
              <a:t>El </a:t>
            </a:r>
            <a:r>
              <a:rPr lang="es-ES_tradnl" noProof="0" dirty="0"/>
              <a:t>NDVI varia entre -1 y 1. Valores negativos a 0 indican que no hay vegetación y el valor 1 indica vegetación máxima</a:t>
            </a:r>
          </a:p>
        </p:txBody>
      </p:sp>
    </p:spTree>
    <p:extLst>
      <p:ext uri="{BB962C8B-B14F-4D97-AF65-F5344CB8AC3E}">
        <p14:creationId xmlns:p14="http://schemas.microsoft.com/office/powerpoint/2010/main" val="18600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Parte 1: Buscar y Descargar el MODIS NDVI </a:t>
            </a:r>
          </a:p>
        </p:txBody>
      </p:sp>
    </p:spTree>
    <p:extLst>
      <p:ext uri="{BB962C8B-B14F-4D97-AF65-F5344CB8AC3E}">
        <p14:creationId xmlns:p14="http://schemas.microsoft.com/office/powerpoint/2010/main" val="8569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Buscar y descargar datos de NDVI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En su computadora crea una                                                                        carpeta con el nombre </a:t>
            </a:r>
            <a:r>
              <a:rPr lang="es-ES_tradnl" b="1" noProof="0" dirty="0"/>
              <a:t>NDVI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Vaya a</a:t>
            </a:r>
            <a:r>
              <a:rPr lang="es-ES_tradnl" noProof="0" dirty="0"/>
              <a:t> </a:t>
            </a:r>
            <a:r>
              <a:rPr lang="es-ES_tradnl" noProof="0" dirty="0">
                <a:hlinkClick r:id="rId2"/>
              </a:rPr>
              <a:t>https://earthdata.nasa.gov/</a:t>
            </a: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En la barra de búsqueda de </a:t>
            </a:r>
            <a:r>
              <a:rPr lang="es-ES_tradnl" noProof="0" dirty="0" err="1"/>
              <a:t>Earthdata</a:t>
            </a:r>
            <a:br>
              <a:rPr lang="es-ES_tradnl" noProof="0" dirty="0"/>
            </a:br>
            <a:r>
              <a:rPr lang="es-ES_tradnl" dirty="0"/>
              <a:t>(</a:t>
            </a:r>
            <a:r>
              <a:rPr lang="es-ES_tradnl" b="1" noProof="0" dirty="0" err="1"/>
              <a:t>search</a:t>
            </a:r>
            <a:r>
              <a:rPr lang="es-ES_tradnl" noProof="0" dirty="0"/>
              <a:t>), teclee MOD13Q1 y haga clic</a:t>
            </a:r>
            <a:br>
              <a:rPr lang="es-ES_tradnl" noProof="0" dirty="0"/>
            </a:br>
            <a:r>
              <a:rPr lang="es-ES_tradnl" noProof="0" dirty="0"/>
              <a:t>a la derecha de la ventana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Obtendrá una lista de productos bajo </a:t>
            </a:r>
            <a:br>
              <a:rPr lang="es-ES_tradnl" noProof="0" dirty="0"/>
            </a:br>
            <a:r>
              <a:rPr lang="es-ES_tradnl" b="1" noProof="0" dirty="0" err="1"/>
              <a:t>Search</a:t>
            </a:r>
            <a:r>
              <a:rPr lang="es-ES_tradnl" b="1" noProof="0" dirty="0"/>
              <a:t> </a:t>
            </a:r>
            <a:r>
              <a:rPr lang="es-ES_tradnl" b="1" noProof="0" dirty="0" err="1"/>
              <a:t>results</a:t>
            </a:r>
            <a:r>
              <a:rPr lang="es-ES_tradnl" b="1" noProof="0" dirty="0"/>
              <a:t> </a:t>
            </a:r>
            <a:r>
              <a:rPr lang="es-ES_tradnl" b="1" noProof="0" dirty="0" err="1"/>
              <a:t>for</a:t>
            </a:r>
            <a:r>
              <a:rPr lang="es-ES_tradnl" b="1" noProof="0" dirty="0"/>
              <a:t> MOD13Q1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Pulse</a:t>
            </a:r>
            <a:r>
              <a:rPr lang="es-ES_tradnl" b="1" noProof="0" dirty="0"/>
              <a:t> MODIS/Terra </a:t>
            </a:r>
            <a:r>
              <a:rPr lang="es-ES_tradnl" b="1" noProof="0" dirty="0" err="1"/>
              <a:t>Vegetation</a:t>
            </a:r>
            <a:r>
              <a:rPr lang="es-ES_tradnl" b="1" noProof="0" dirty="0"/>
              <a:t> </a:t>
            </a:r>
            <a:br>
              <a:rPr lang="es-ES_tradnl" b="1" noProof="0" dirty="0"/>
            </a:br>
            <a:r>
              <a:rPr lang="es-ES_tradnl" b="1" noProof="0" dirty="0" err="1"/>
              <a:t>Indices</a:t>
            </a:r>
            <a:r>
              <a:rPr lang="es-ES_tradnl" b="1" noProof="0" dirty="0"/>
              <a:t> 16-Day L3 Global 250m Sin </a:t>
            </a:r>
            <a:r>
              <a:rPr lang="es-ES_tradnl" b="1" noProof="0" dirty="0" err="1"/>
              <a:t>Grid</a:t>
            </a:r>
            <a:r>
              <a:rPr lang="es-ES_tradnl" b="1" noProof="0" dirty="0"/>
              <a:t> V006 </a:t>
            </a:r>
            <a:r>
              <a:rPr lang="es-ES_tradnl" noProof="0" dirty="0" err="1"/>
              <a:t>product</a:t>
            </a: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dirty="0"/>
              <a:t>Para ingresar en su cuenta, verá el botón de </a:t>
            </a:r>
            <a:r>
              <a:rPr lang="es-ES_tradnl" b="1" dirty="0" err="1"/>
              <a:t>Earthdata</a:t>
            </a:r>
            <a:r>
              <a:rPr lang="es-ES_tradnl" b="1" dirty="0"/>
              <a:t> </a:t>
            </a:r>
            <a:r>
              <a:rPr lang="es-ES_tradnl" b="1" dirty="0" err="1"/>
              <a:t>Login</a:t>
            </a:r>
            <a:r>
              <a:rPr lang="es-ES_tradnl" b="1" dirty="0"/>
              <a:t> </a:t>
            </a:r>
            <a:r>
              <a:rPr lang="es-ES_tradnl" dirty="0"/>
              <a:t>en la                                                                    parte superior derecha</a:t>
            </a:r>
          </a:p>
          <a:p>
            <a:pPr marL="603478" indent="-457200">
              <a:buFont typeface="+mj-lt"/>
              <a:buAutoNum type="arabicPeriod"/>
            </a:pPr>
            <a:endParaRPr lang="es-ES_tradnl" noProof="0" dirty="0"/>
          </a:p>
        </p:txBody>
      </p:sp>
      <p:pic>
        <p:nvPicPr>
          <p:cNvPr id="10" name="Content Placeholder 9" descr="Screen Shot 2017-11-15 at 5.40.43 PM.pn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497" y="1130283"/>
            <a:ext cx="5045075" cy="2222500"/>
          </a:xfrm>
          <a:prstGeom prst="rect">
            <a:avLst/>
          </a:prstGeom>
        </p:spPr>
      </p:pic>
      <p:pic>
        <p:nvPicPr>
          <p:cNvPr id="7" name="Picture 6" descr="Screen Shot 2017-11-15 at 5.53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59" y="3429247"/>
            <a:ext cx="5045413" cy="13332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42212" y="1377059"/>
            <a:ext cx="1535800" cy="24435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88708" y="3999856"/>
            <a:ext cx="1505746" cy="61180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5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7"/>
            </a:pPr>
            <a:r>
              <a:rPr lang="es-ES_tradnl" dirty="0"/>
              <a:t>Utilice su</a:t>
            </a:r>
            <a:r>
              <a:rPr lang="es-ES_tradnl" noProof="0" dirty="0"/>
              <a:t> mouse </a:t>
            </a:r>
            <a:r>
              <a:rPr lang="es-ES_tradnl" dirty="0"/>
              <a:t>para desplazarse hacia </a:t>
            </a:r>
            <a:r>
              <a:rPr lang="es-ES_tradnl" noProof="0" dirty="0"/>
              <a:t>Brasil</a:t>
            </a:r>
          </a:p>
          <a:p>
            <a:pPr marL="603478" lvl="0" indent="-457200">
              <a:buFont typeface="+mj-lt"/>
              <a:buAutoNum type="arabicPeriod" startAt="7"/>
            </a:pPr>
            <a:r>
              <a:rPr lang="es-ES_tradnl" dirty="0"/>
              <a:t>En la barra de</a:t>
            </a:r>
            <a:r>
              <a:rPr lang="es-ES_tradnl" noProof="0" dirty="0"/>
              <a:t> </a:t>
            </a:r>
            <a:r>
              <a:rPr lang="es-ES_tradnl" b="1" noProof="0" dirty="0" err="1"/>
              <a:t>Search</a:t>
            </a:r>
            <a:r>
              <a:rPr lang="es-ES_tradnl" dirty="0"/>
              <a:t> en la parte superior</a:t>
            </a:r>
            <a:r>
              <a:rPr lang="es-ES_tradnl" noProof="0" dirty="0"/>
              <a:t> teclee </a:t>
            </a:r>
            <a:r>
              <a:rPr lang="es-ES_tradnl" b="1" noProof="0" dirty="0"/>
              <a:t>MOD13Q1 </a:t>
            </a:r>
          </a:p>
          <a:p>
            <a:pPr marL="603478" lvl="0" indent="-457200">
              <a:buFont typeface="+mj-lt"/>
              <a:buAutoNum type="arabicPeriod" startAt="7"/>
            </a:pPr>
            <a:r>
              <a:rPr lang="es-ES_tradnl" dirty="0"/>
              <a:t>Haga clic en el icono</a:t>
            </a:r>
            <a:r>
              <a:rPr lang="es-ES_tradnl" noProof="0" dirty="0"/>
              <a:t> </a:t>
            </a:r>
            <a:r>
              <a:rPr lang="es-ES_tradnl" b="1" noProof="0" dirty="0" err="1"/>
              <a:t>Spatial</a:t>
            </a:r>
            <a:r>
              <a:rPr lang="es-ES_tradnl" b="1" noProof="0" dirty="0"/>
              <a:t> </a:t>
            </a:r>
            <a:r>
              <a:rPr lang="es-ES_tradnl" b="1" noProof="0" dirty="0" err="1"/>
              <a:t>Subset</a:t>
            </a:r>
            <a:r>
              <a:rPr lang="es-ES_tradnl" b="1" noProof="0" dirty="0"/>
              <a:t> </a:t>
            </a:r>
            <a:r>
              <a:rPr lang="es-ES_tradnl" noProof="0" dirty="0"/>
              <a:t>y seleccione </a:t>
            </a:r>
            <a:r>
              <a:rPr lang="es-ES_tradnl" b="1" noProof="0" dirty="0" err="1"/>
              <a:t>Rectangle</a:t>
            </a:r>
            <a:r>
              <a:rPr lang="es-ES_tradnl" dirty="0"/>
              <a:t>. Teclee las coordinadas de</a:t>
            </a:r>
            <a:r>
              <a:rPr lang="es-ES_tradnl" noProof="0" dirty="0"/>
              <a:t> latitud y longitud que corresponden a la cuenca de SFV </a:t>
            </a:r>
          </a:p>
          <a:p>
            <a:pPr marL="859465" lvl="1" indent="-457200"/>
            <a:r>
              <a:rPr lang="es-ES_tradnl" noProof="0" dirty="0"/>
              <a:t>SW: -25.2,-54.1 </a:t>
            </a:r>
          </a:p>
          <a:p>
            <a:pPr marL="859465" lvl="1" indent="-457200"/>
            <a:r>
              <a:rPr lang="es-ES_tradnl" noProof="0" dirty="0"/>
              <a:t>NE: -24.5,-53.5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2055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92" y="3625322"/>
            <a:ext cx="5805488" cy="10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8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</a:t>
            </a:r>
            <a:r>
              <a:rPr lang="es-ES_tradnl" noProof="0" dirty="0"/>
              <a:t> Descargue Datos de NDVI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10"/>
            </a:pPr>
            <a:r>
              <a:rPr lang="es-ES_tradnl" noProof="0" dirty="0"/>
              <a:t>Haga clic en </a:t>
            </a:r>
            <a:r>
              <a:rPr lang="es-ES_tradnl" b="1" noProof="0" dirty="0"/>
              <a:t>MODIS/Terra </a:t>
            </a:r>
            <a:r>
              <a:rPr lang="es-ES_tradnl" b="1" noProof="0" dirty="0" err="1"/>
              <a:t>Vegetation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Indices</a:t>
            </a:r>
            <a:r>
              <a:rPr lang="es-ES_tradnl" b="1" noProof="0" dirty="0"/>
              <a:t> 16-Day L3 Global 250m SIN </a:t>
            </a:r>
            <a:r>
              <a:rPr lang="es-ES_tradnl" b="1" noProof="0" dirty="0" err="1"/>
              <a:t>Grid</a:t>
            </a:r>
            <a:r>
              <a:rPr lang="es-ES_tradnl" b="1" noProof="0" dirty="0"/>
              <a:t> V006</a:t>
            </a:r>
            <a:r>
              <a:rPr lang="es-ES_tradnl" noProof="0" dirty="0"/>
              <a:t> en la lista de colecciones</a:t>
            </a:r>
          </a:p>
          <a:p>
            <a:pPr marL="603478" indent="-457200">
              <a:buFont typeface="+mj-lt"/>
              <a:buAutoNum type="arabicPeriod" startAt="10"/>
            </a:pPr>
            <a:r>
              <a:rPr lang="es-ES_tradnl" dirty="0"/>
              <a:t>Vera al trazado en verde del barrido de</a:t>
            </a:r>
            <a:r>
              <a:rPr lang="es-ES_tradnl" noProof="0" dirty="0"/>
              <a:t> MODIS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461194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3547588"/>
            <a:ext cx="5822089" cy="21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0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49" y="934514"/>
            <a:ext cx="4105489" cy="294993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Busque y Descargue Datos de NDVI</a:t>
            </a:r>
            <a:endParaRPr lang="es-ES_tradnl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934514"/>
            <a:ext cx="7503872" cy="5727717"/>
          </a:xfrm>
        </p:spPr>
        <p:txBody>
          <a:bodyPr>
            <a:noAutofit/>
          </a:bodyPr>
          <a:lstStyle/>
          <a:p>
            <a:pPr marL="603478" indent="-457200">
              <a:buFont typeface="Arial"/>
              <a:buAutoNum type="arabicPeriod" startAt="12"/>
            </a:pPr>
            <a:r>
              <a:rPr lang="es-ES_tradnl" noProof="0" dirty="0"/>
              <a:t>Haga clic en la casilla de subconjuntos de datos (</a:t>
            </a:r>
            <a:r>
              <a:rPr lang="es-ES_tradnl" noProof="0" dirty="0" err="1"/>
              <a:t>subset</a:t>
            </a:r>
            <a:r>
              <a:rPr lang="es-ES_tradnl" noProof="0" dirty="0"/>
              <a:t>) </a:t>
            </a:r>
            <a:r>
              <a:rPr lang="es-ES_tradnl" b="1" noProof="0" dirty="0"/>
              <a:t>Temporal</a:t>
            </a:r>
            <a:r>
              <a:rPr lang="es-ES_tradnl" noProof="0" dirty="0"/>
              <a:t> </a:t>
            </a:r>
          </a:p>
          <a:p>
            <a:pPr marL="603478" lvl="0" indent="-457200">
              <a:buAutoNum type="arabicPeriod" startAt="12"/>
            </a:pPr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Recurring</a:t>
            </a:r>
            <a:r>
              <a:rPr lang="es-ES_tradnl" noProof="0" dirty="0"/>
              <a:t>. Esto proporcionara archivos para las fechas  seleccionadas a lo largo </a:t>
            </a:r>
            <a:r>
              <a:rPr lang="es-ES_tradnl" dirty="0"/>
              <a:t>del año, a </a:t>
            </a:r>
            <a:r>
              <a:rPr lang="es-ES_tradnl" noProof="0" dirty="0"/>
              <a:t>la exclusión de otras fechas</a:t>
            </a:r>
          </a:p>
          <a:p>
            <a:pPr marL="603478" lvl="0" indent="-457200">
              <a:buAutoNum type="arabicPeriod" startAt="12"/>
            </a:pPr>
            <a:r>
              <a:rPr lang="es-ES_tradnl" noProof="0" dirty="0"/>
              <a:t>Deslice el círculo azul en el rango de años (</a:t>
            </a:r>
            <a:r>
              <a:rPr lang="es-ES_tradnl" noProof="0" dirty="0" err="1"/>
              <a:t>Year</a:t>
            </a:r>
            <a:r>
              <a:rPr lang="es-ES_tradnl" noProof="0" dirty="0"/>
              <a:t> </a:t>
            </a:r>
            <a:r>
              <a:rPr lang="es-ES_tradnl" noProof="0" dirty="0" err="1"/>
              <a:t>Range</a:t>
            </a:r>
            <a:r>
              <a:rPr lang="es-ES_tradnl" noProof="0" dirty="0"/>
              <a:t>) hasta que aparezca 2016-2017 en el </a:t>
            </a:r>
            <a:r>
              <a:rPr lang="es-ES_tradnl" b="1" dirty="0" err="1"/>
              <a:t>Y</a:t>
            </a:r>
            <a:r>
              <a:rPr lang="es-ES_tradnl" b="1" noProof="0" dirty="0" err="1"/>
              <a:t>ear</a:t>
            </a:r>
            <a:r>
              <a:rPr lang="es-ES_tradnl" b="1" noProof="0" dirty="0"/>
              <a:t> </a:t>
            </a:r>
            <a:r>
              <a:rPr lang="es-ES_tradnl" b="1" noProof="0" dirty="0" err="1"/>
              <a:t>Range</a:t>
            </a:r>
            <a:endParaRPr lang="es-ES_tradnl" b="1" noProof="0" dirty="0"/>
          </a:p>
          <a:p>
            <a:pPr marL="603478" lvl="0" indent="-457200">
              <a:buAutoNum type="arabicPeriod" startAt="12"/>
            </a:pPr>
            <a:r>
              <a:rPr lang="es-ES_tradnl" dirty="0"/>
              <a:t>Ponga su cursor en la casilla </a:t>
            </a:r>
            <a:r>
              <a:rPr lang="es-ES_tradnl" b="1" noProof="0" dirty="0" err="1"/>
              <a:t>Start</a:t>
            </a:r>
            <a:r>
              <a:rPr lang="es-ES_tradnl" noProof="0" dirty="0"/>
              <a:t>, y seleccione </a:t>
            </a:r>
            <a:r>
              <a:rPr lang="es-ES_tradnl" b="1" noProof="0" dirty="0" err="1"/>
              <a:t>February</a:t>
            </a:r>
            <a:r>
              <a:rPr lang="es-ES_tradnl" noProof="0" dirty="0"/>
              <a:t>, y luego </a:t>
            </a:r>
            <a:r>
              <a:rPr lang="es-ES_tradnl" b="1" noProof="0" dirty="0" err="1"/>
              <a:t>February</a:t>
            </a:r>
            <a:r>
              <a:rPr lang="es-ES_tradnl" b="1" noProof="0" dirty="0"/>
              <a:t> 1</a:t>
            </a:r>
          </a:p>
          <a:p>
            <a:pPr marL="603478" lvl="0" indent="-457200">
              <a:buAutoNum type="arabicPeriod" startAt="12"/>
            </a:pPr>
            <a:r>
              <a:rPr lang="es-ES_tradnl" noProof="0" dirty="0"/>
              <a:t>Ponga su cursor en la casilla </a:t>
            </a:r>
            <a:r>
              <a:rPr lang="es-ES_tradnl" b="1" noProof="0" dirty="0" err="1"/>
              <a:t>End</a:t>
            </a:r>
            <a:r>
              <a:rPr lang="es-ES_tradnl" noProof="0" dirty="0"/>
              <a:t>, y seleccione </a:t>
            </a:r>
            <a:r>
              <a:rPr lang="es-ES_tradnl" b="1" noProof="0" dirty="0" err="1"/>
              <a:t>February</a:t>
            </a:r>
            <a:r>
              <a:rPr lang="es-ES_tradnl" noProof="0" dirty="0"/>
              <a:t>, y luego </a:t>
            </a:r>
            <a:r>
              <a:rPr lang="es-ES_tradnl" b="1" noProof="0" dirty="0" err="1"/>
              <a:t>February</a:t>
            </a:r>
            <a:r>
              <a:rPr lang="es-ES_tradnl" b="1" noProof="0" dirty="0"/>
              <a:t> 28</a:t>
            </a:r>
          </a:p>
          <a:p>
            <a:pPr marL="603478" lvl="0" indent="-457200">
              <a:buAutoNum type="arabicPeriod" startAt="12"/>
            </a:pPr>
            <a:r>
              <a:rPr lang="es-ES_tradnl" dirty="0"/>
              <a:t>Haga clic en</a:t>
            </a:r>
            <a:r>
              <a:rPr lang="es-ES_tradnl" noProof="0" dirty="0"/>
              <a:t> </a:t>
            </a:r>
            <a:r>
              <a:rPr lang="es-ES_tradnl" b="1" noProof="0" dirty="0" err="1"/>
              <a:t>Apply</a:t>
            </a:r>
            <a:r>
              <a:rPr lang="es-ES_tradnl" b="1" noProof="0" dirty="0"/>
              <a:t> </a:t>
            </a:r>
            <a:r>
              <a:rPr lang="es-ES_tradnl" b="1" noProof="0" dirty="0" err="1"/>
              <a:t>Filter</a:t>
            </a:r>
            <a:endParaRPr lang="es-ES_tradnl" noProof="0" dirty="0"/>
          </a:p>
        </p:txBody>
      </p:sp>
      <p:sp>
        <p:nvSpPr>
          <p:cNvPr id="6" name="Rectangle 5"/>
          <p:cNvSpPr/>
          <p:nvPr/>
        </p:nvSpPr>
        <p:spPr>
          <a:xfrm>
            <a:off x="7920072" y="2967350"/>
            <a:ext cx="1139845" cy="71127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840449" y="1019609"/>
            <a:ext cx="540488" cy="54064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643256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20320</TotalTime>
  <Words>2027</Words>
  <Application>Microsoft Office PowerPoint</Application>
  <PresentationFormat>Custom</PresentationFormat>
  <Paragraphs>144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Century Gothic</vt:lpstr>
      <vt:lpstr>ARSET</vt:lpstr>
      <vt:lpstr>Acceso y Análisis de MODIS NDVI en la Cuenca de Sao Francisco Verdadeiro </vt:lpstr>
      <vt:lpstr>Objetivo</vt:lpstr>
      <vt:lpstr>Reseña</vt:lpstr>
      <vt:lpstr>Nota</vt:lpstr>
      <vt:lpstr>Parte 1: Buscar y Descargar el MODIS NDVI </vt:lpstr>
      <vt:lpstr>Buscar y descargar datos de NDVI </vt:lpstr>
      <vt:lpstr>Busque y Descargue Datos de NDVI</vt:lpstr>
      <vt:lpstr>Busque y Descargue Datos de NDVI</vt:lpstr>
      <vt:lpstr>Busque y Descargue Datos de NDVI</vt:lpstr>
      <vt:lpstr>Busque y Descargue Datos de NDVI</vt:lpstr>
      <vt:lpstr>Busque y Descargue Datos de NDVI</vt:lpstr>
      <vt:lpstr>Busque y Descargue Datos de NDVI</vt:lpstr>
      <vt:lpstr>Busque y Descargue Datos de NDVI</vt:lpstr>
      <vt:lpstr>Parte 2: Analice Diferencias Interanuales 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Análisis de NDVI Usando QGIS</vt:lpstr>
      <vt:lpstr>Diferencia Interanual de NDVI</vt:lpstr>
      <vt:lpstr>Preguntas Para Discusión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734</cp:revision>
  <dcterms:created xsi:type="dcterms:W3CDTF">2016-01-25T16:50:10Z</dcterms:created>
  <dcterms:modified xsi:type="dcterms:W3CDTF">2022-10-26T19:30:07Z</dcterms:modified>
</cp:coreProperties>
</file>